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notesMasterIdLst>
    <p:notesMasterId r:id="rId20"/>
  </p:notesMasterIdLst>
  <p:sldIdLst>
    <p:sldId id="256" r:id="rId2"/>
    <p:sldId id="326" r:id="rId3"/>
    <p:sldId id="261" r:id="rId4"/>
    <p:sldId id="262" r:id="rId5"/>
    <p:sldId id="301" r:id="rId6"/>
    <p:sldId id="507" r:id="rId7"/>
    <p:sldId id="265" r:id="rId8"/>
    <p:sldId id="506" r:id="rId9"/>
    <p:sldId id="269" r:id="rId10"/>
    <p:sldId id="312" r:id="rId11"/>
    <p:sldId id="511" r:id="rId12"/>
    <p:sldId id="289" r:id="rId13"/>
    <p:sldId id="510" r:id="rId14"/>
    <p:sldId id="323" r:id="rId15"/>
    <p:sldId id="509" r:id="rId16"/>
    <p:sldId id="483" r:id="rId17"/>
    <p:sldId id="318" r:id="rId18"/>
    <p:sldId id="508" r:id="rId19"/>
  </p:sldIdLst>
  <p:sldSz cx="12192000" cy="6858000"/>
  <p:notesSz cx="6797675" cy="98742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89" d="100"/>
          <a:sy n="89" d="100"/>
        </p:scale>
        <p:origin x="20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14C720-9E93-4B49-9E3E-944670210F10}" type="datetimeFigureOut">
              <a:rPr lang="pl-PL" smtClean="0"/>
              <a:t>25.02.2021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33488"/>
            <a:ext cx="5924550" cy="3333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51983"/>
            <a:ext cx="5438140" cy="388798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8EF1F5-5D5E-420E-A016-A0786220B0C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250067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FA0FAA2-D5A3-4834-AE8E-AE6E2BA14B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ACF3429C-FBB8-4B01-801A-4FD18D40E2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AFB6EE8-D6BC-45B9-A957-C99DB600E5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42929-EDC6-4BFC-822D-E7BF38C67DBA}" type="datetimeFigureOut">
              <a:rPr lang="pl-PL" smtClean="0"/>
              <a:t>25.02.2021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AAC68B7-6D00-4D4B-BD85-854811E3C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230FFD8-0687-4ED7-A0CD-4F543912A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AEA66-E9E1-4784-AAC8-0C71A7D0930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708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EACFB69-6466-4875-AF5C-20B654537C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3C263685-7258-441E-AE41-D1DDC0E39B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F13C6A6-EBE8-4C32-B4DE-61D7ED4E3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42929-EDC6-4BFC-822D-E7BF38C67DBA}" type="datetimeFigureOut">
              <a:rPr lang="pl-PL" smtClean="0"/>
              <a:t>25.02.2021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87A6046-BF3E-49FC-9479-336A0DE556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0462265-E5F0-4B8B-A09B-27A618E591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AEA66-E9E1-4784-AAC8-0C71A7D0930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06540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EBA230AF-B80D-4936-B341-5EC1BC5AD5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E6C97B9A-CC74-4E1A-9329-7CF6666655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3E234F0-800A-4200-9989-22F335CEE1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42929-EDC6-4BFC-822D-E7BF38C67DBA}" type="datetimeFigureOut">
              <a:rPr lang="pl-PL" smtClean="0"/>
              <a:t>25.02.2021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92091AE-0804-4D19-A7B7-03F21C8F6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7B53743-CDFE-45B6-AAB0-53F4DCA2C9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AEA66-E9E1-4784-AAC8-0C71A7D0930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75173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D0B85C06-A676-4577-938B-8CACC12786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4083B-90AA-48CF-BAD5-00AA24D7F288}" type="datetime1">
              <a:rPr lang="pl-PL" smtClean="0"/>
              <a:t>25.02.2021</a:t>
            </a:fld>
            <a:endParaRPr lang="pl-PL" dirty="0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638C75D0-AFDF-4CBD-9F6D-B56ED12671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46682699-B8D5-4E62-9AF1-9BFED975A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pl-PL" smtClean="0"/>
              <a:pPr/>
              <a:t>‹#›</a:t>
            </a:fld>
            <a:endParaRPr lang="pl-PL" dirty="0"/>
          </a:p>
        </p:txBody>
      </p:sp>
      <p:grpSp>
        <p:nvGrpSpPr>
          <p:cNvPr id="5" name="Grupa 4">
            <a:extLst>
              <a:ext uri="{FF2B5EF4-FFF2-40B4-BE49-F238E27FC236}">
                <a16:creationId xmlns:a16="http://schemas.microsoft.com/office/drawing/2014/main" id="{EBE92A5E-13D2-4C66-AFCD-DD0954C7C4D3}"/>
              </a:ext>
            </a:extLst>
          </p:cNvPr>
          <p:cNvGrpSpPr/>
          <p:nvPr userDrawn="1"/>
        </p:nvGrpSpPr>
        <p:grpSpPr bwMode="hidden">
          <a:xfrm>
            <a:off x="-2" y="0"/>
            <a:ext cx="12192003" cy="6858000"/>
            <a:chOff x="-1" y="0"/>
            <a:chExt cx="12192002" cy="6858000"/>
          </a:xfrm>
        </p:grpSpPr>
        <p:cxnSp>
          <p:nvCxnSpPr>
            <p:cNvPr id="6" name="Łącznik prosty 5">
              <a:extLst>
                <a:ext uri="{FF2B5EF4-FFF2-40B4-BE49-F238E27FC236}">
                  <a16:creationId xmlns:a16="http://schemas.microsoft.com/office/drawing/2014/main" id="{D1FCC7EC-B900-4EEB-B8B6-8E98A3319C79}"/>
                </a:ext>
              </a:extLst>
            </p:cNvPr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Łącznik prosty 6">
              <a:extLst>
                <a:ext uri="{FF2B5EF4-FFF2-40B4-BE49-F238E27FC236}">
                  <a16:creationId xmlns:a16="http://schemas.microsoft.com/office/drawing/2014/main" id="{A5E8E81E-6540-4469-960D-C7BA463B0E8C}"/>
                </a:ext>
              </a:extLst>
            </p:cNvPr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Łącznik prosty 7">
              <a:extLst>
                <a:ext uri="{FF2B5EF4-FFF2-40B4-BE49-F238E27FC236}">
                  <a16:creationId xmlns:a16="http://schemas.microsoft.com/office/drawing/2014/main" id="{26132FFA-215C-4987-9203-628AC8AFCC1D}"/>
                </a:ext>
              </a:extLst>
            </p:cNvPr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Łącznik prosty 8">
              <a:extLst>
                <a:ext uri="{FF2B5EF4-FFF2-40B4-BE49-F238E27FC236}">
                  <a16:creationId xmlns:a16="http://schemas.microsoft.com/office/drawing/2014/main" id="{305376B9-258F-42EC-BBE1-3A4BC8AF7192}"/>
                </a:ext>
              </a:extLst>
            </p:cNvPr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Łącznik prosty 9">
              <a:extLst>
                <a:ext uri="{FF2B5EF4-FFF2-40B4-BE49-F238E27FC236}">
                  <a16:creationId xmlns:a16="http://schemas.microsoft.com/office/drawing/2014/main" id="{B1975540-D541-4E2E-B015-95406EB05FDA}"/>
                </a:ext>
              </a:extLst>
            </p:cNvPr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Łącznik prosty 10">
              <a:extLst>
                <a:ext uri="{FF2B5EF4-FFF2-40B4-BE49-F238E27FC236}">
                  <a16:creationId xmlns:a16="http://schemas.microsoft.com/office/drawing/2014/main" id="{E2D6C73A-212B-4773-BC61-CCC1082C1E7E}"/>
                </a:ext>
              </a:extLst>
            </p:cNvPr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Łącznik prosty 11">
              <a:extLst>
                <a:ext uri="{FF2B5EF4-FFF2-40B4-BE49-F238E27FC236}">
                  <a16:creationId xmlns:a16="http://schemas.microsoft.com/office/drawing/2014/main" id="{382D320A-7C7C-4164-BAFB-8F683DF65360}"/>
                </a:ext>
              </a:extLst>
            </p:cNvPr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Łącznik prosty 12">
              <a:extLst>
                <a:ext uri="{FF2B5EF4-FFF2-40B4-BE49-F238E27FC236}">
                  <a16:creationId xmlns:a16="http://schemas.microsoft.com/office/drawing/2014/main" id="{4318EA12-FD9A-4E27-91A9-2504CC4668B3}"/>
                </a:ext>
              </a:extLst>
            </p:cNvPr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Łącznik prosty 13">
              <a:extLst>
                <a:ext uri="{FF2B5EF4-FFF2-40B4-BE49-F238E27FC236}">
                  <a16:creationId xmlns:a16="http://schemas.microsoft.com/office/drawing/2014/main" id="{0E3AA190-77BA-4B46-A022-E143C75B9762}"/>
                </a:ext>
              </a:extLst>
            </p:cNvPr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Łącznik prosty 14">
              <a:extLst>
                <a:ext uri="{FF2B5EF4-FFF2-40B4-BE49-F238E27FC236}">
                  <a16:creationId xmlns:a16="http://schemas.microsoft.com/office/drawing/2014/main" id="{7D91FD4D-4547-4091-97FC-6A3388715A1B}"/>
                </a:ext>
              </a:extLst>
            </p:cNvPr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Łącznik prosty 15">
              <a:extLst>
                <a:ext uri="{FF2B5EF4-FFF2-40B4-BE49-F238E27FC236}">
                  <a16:creationId xmlns:a16="http://schemas.microsoft.com/office/drawing/2014/main" id="{35A70F7C-DCD2-42B6-B33E-E89654E282E8}"/>
                </a:ext>
              </a:extLst>
            </p:cNvPr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Łącznik prosty 16">
              <a:extLst>
                <a:ext uri="{FF2B5EF4-FFF2-40B4-BE49-F238E27FC236}">
                  <a16:creationId xmlns:a16="http://schemas.microsoft.com/office/drawing/2014/main" id="{D5BD7273-60B8-4C33-8FF4-8ACDB52C45BE}"/>
                </a:ext>
              </a:extLst>
            </p:cNvPr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Łącznik prosty 17">
              <a:extLst>
                <a:ext uri="{FF2B5EF4-FFF2-40B4-BE49-F238E27FC236}">
                  <a16:creationId xmlns:a16="http://schemas.microsoft.com/office/drawing/2014/main" id="{2BAD6DC3-9CAF-4BF0-B2B3-BFD13014D8AA}"/>
                </a:ext>
              </a:extLst>
            </p:cNvPr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Łącznik prosty 18">
              <a:extLst>
                <a:ext uri="{FF2B5EF4-FFF2-40B4-BE49-F238E27FC236}">
                  <a16:creationId xmlns:a16="http://schemas.microsoft.com/office/drawing/2014/main" id="{54ADB203-94AD-442F-8C59-4E7FC6FD91E2}"/>
                </a:ext>
              </a:extLst>
            </p:cNvPr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Łącznik prosty 19">
              <a:extLst>
                <a:ext uri="{FF2B5EF4-FFF2-40B4-BE49-F238E27FC236}">
                  <a16:creationId xmlns:a16="http://schemas.microsoft.com/office/drawing/2014/main" id="{74A49A3D-C3CE-44A3-A9F0-35ABDD514D13}"/>
                </a:ext>
              </a:extLst>
            </p:cNvPr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Łącznik prosty 20">
              <a:extLst>
                <a:ext uri="{FF2B5EF4-FFF2-40B4-BE49-F238E27FC236}">
                  <a16:creationId xmlns:a16="http://schemas.microsoft.com/office/drawing/2014/main" id="{69EBA5A9-5693-4111-B2EB-8A5F5F5A15CB}"/>
                </a:ext>
              </a:extLst>
            </p:cNvPr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2" name="Grupa 21">
              <a:extLst>
                <a:ext uri="{FF2B5EF4-FFF2-40B4-BE49-F238E27FC236}">
                  <a16:creationId xmlns:a16="http://schemas.microsoft.com/office/drawing/2014/main" id="{01E9603F-DEF4-4B07-9745-8582E68AE31C}"/>
                </a:ext>
              </a:extLst>
            </p:cNvPr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0" name="Łącznik prosty 39">
                <a:extLst>
                  <a:ext uri="{FF2B5EF4-FFF2-40B4-BE49-F238E27FC236}">
                    <a16:creationId xmlns:a16="http://schemas.microsoft.com/office/drawing/2014/main" id="{3E3068FD-18A3-4F87-BEE7-5FE910121DDF}"/>
                  </a:ext>
                </a:extLst>
              </p:cNvPr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Łącznik prosty 40">
                <a:extLst>
                  <a:ext uri="{FF2B5EF4-FFF2-40B4-BE49-F238E27FC236}">
                    <a16:creationId xmlns:a16="http://schemas.microsoft.com/office/drawing/2014/main" id="{E4A992E1-D5A2-4E3E-94D3-C8725DB05132}"/>
                  </a:ext>
                </a:extLst>
              </p:cNvPr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Łącznik prosty 41">
                <a:extLst>
                  <a:ext uri="{FF2B5EF4-FFF2-40B4-BE49-F238E27FC236}">
                    <a16:creationId xmlns:a16="http://schemas.microsoft.com/office/drawing/2014/main" id="{228D9A91-8953-420C-8F20-3ED551BFCBC6}"/>
                  </a:ext>
                </a:extLst>
              </p:cNvPr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Łącznik prosty 42">
                <a:extLst>
                  <a:ext uri="{FF2B5EF4-FFF2-40B4-BE49-F238E27FC236}">
                    <a16:creationId xmlns:a16="http://schemas.microsoft.com/office/drawing/2014/main" id="{7A581E21-5D99-4855-90F4-F0551B4F5418}"/>
                  </a:ext>
                </a:extLst>
              </p:cNvPr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Łącznik prosty 43">
                <a:extLst>
                  <a:ext uri="{FF2B5EF4-FFF2-40B4-BE49-F238E27FC236}">
                    <a16:creationId xmlns:a16="http://schemas.microsoft.com/office/drawing/2014/main" id="{77BD5551-827B-4C9E-B81A-5DBAA65C7340}"/>
                  </a:ext>
                </a:extLst>
              </p:cNvPr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5" name="Grupa 44">
                <a:extLst>
                  <a:ext uri="{FF2B5EF4-FFF2-40B4-BE49-F238E27FC236}">
                    <a16:creationId xmlns:a16="http://schemas.microsoft.com/office/drawing/2014/main" id="{7AF265E2-6B67-4407-AF9A-3E8F661688A5}"/>
                  </a:ext>
                </a:extLst>
              </p:cNvPr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1" name="Łącznik prosty 50">
                  <a:extLst>
                    <a:ext uri="{FF2B5EF4-FFF2-40B4-BE49-F238E27FC236}">
                      <a16:creationId xmlns:a16="http://schemas.microsoft.com/office/drawing/2014/main" id="{B633F4A5-6C6E-4956-956A-30359B7A56FC}"/>
                    </a:ext>
                  </a:extLst>
                </p:cNvPr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Łącznik prosty 51">
                  <a:extLst>
                    <a:ext uri="{FF2B5EF4-FFF2-40B4-BE49-F238E27FC236}">
                      <a16:creationId xmlns:a16="http://schemas.microsoft.com/office/drawing/2014/main" id="{1E55596E-E431-4451-A640-5B0E135FBFE1}"/>
                    </a:ext>
                  </a:extLst>
                </p:cNvPr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Łącznik prosty 52">
                  <a:extLst>
                    <a:ext uri="{FF2B5EF4-FFF2-40B4-BE49-F238E27FC236}">
                      <a16:creationId xmlns:a16="http://schemas.microsoft.com/office/drawing/2014/main" id="{AA38D1FF-99F0-4ABD-B76F-E2F3317C4DAA}"/>
                    </a:ext>
                  </a:extLst>
                </p:cNvPr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Łącznik prosty 53">
                  <a:extLst>
                    <a:ext uri="{FF2B5EF4-FFF2-40B4-BE49-F238E27FC236}">
                      <a16:creationId xmlns:a16="http://schemas.microsoft.com/office/drawing/2014/main" id="{DBC698A3-2BC6-41B0-A23A-C141866E6F1C}"/>
                    </a:ext>
                  </a:extLst>
                </p:cNvPr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Łącznik prosty 54">
                  <a:extLst>
                    <a:ext uri="{FF2B5EF4-FFF2-40B4-BE49-F238E27FC236}">
                      <a16:creationId xmlns:a16="http://schemas.microsoft.com/office/drawing/2014/main" id="{FD9CF9C0-B2CE-435D-AFFA-AB2242F2B3F5}"/>
                    </a:ext>
                  </a:extLst>
                </p:cNvPr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6" name="Łącznik prosty 45">
                <a:extLst>
                  <a:ext uri="{FF2B5EF4-FFF2-40B4-BE49-F238E27FC236}">
                    <a16:creationId xmlns:a16="http://schemas.microsoft.com/office/drawing/2014/main" id="{088254D0-EAC1-46CB-A0B0-6DB6D3A681FB}"/>
                  </a:ext>
                </a:extLst>
              </p:cNvPr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Łącznik prosty 46">
                <a:extLst>
                  <a:ext uri="{FF2B5EF4-FFF2-40B4-BE49-F238E27FC236}">
                    <a16:creationId xmlns:a16="http://schemas.microsoft.com/office/drawing/2014/main" id="{0D470D11-431A-4CFF-81C2-C01BFD979E97}"/>
                  </a:ext>
                </a:extLst>
              </p:cNvPr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Łącznik prosty 47">
                <a:extLst>
                  <a:ext uri="{FF2B5EF4-FFF2-40B4-BE49-F238E27FC236}">
                    <a16:creationId xmlns:a16="http://schemas.microsoft.com/office/drawing/2014/main" id="{0D4F1531-EF2C-4B6A-AFB0-65CA6A37903D}"/>
                  </a:ext>
                </a:extLst>
              </p:cNvPr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Łącznik prosty 48">
                <a:extLst>
                  <a:ext uri="{FF2B5EF4-FFF2-40B4-BE49-F238E27FC236}">
                    <a16:creationId xmlns:a16="http://schemas.microsoft.com/office/drawing/2014/main" id="{9F97D951-9E89-4EDE-B68C-7355F5A704FE}"/>
                  </a:ext>
                </a:extLst>
              </p:cNvPr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Łącznik prosty 49">
                <a:extLst>
                  <a:ext uri="{FF2B5EF4-FFF2-40B4-BE49-F238E27FC236}">
                    <a16:creationId xmlns:a16="http://schemas.microsoft.com/office/drawing/2014/main" id="{5CC43461-4DC0-425C-9115-B00099CDEC02}"/>
                  </a:ext>
                </a:extLst>
              </p:cNvPr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Grupa 22">
              <a:extLst>
                <a:ext uri="{FF2B5EF4-FFF2-40B4-BE49-F238E27FC236}">
                  <a16:creationId xmlns:a16="http://schemas.microsoft.com/office/drawing/2014/main" id="{CD1F0E0E-7963-4A7E-B9BF-EB903D1CD4F1}"/>
                </a:ext>
              </a:extLst>
            </p:cNvPr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4" name="Łącznik prosty 23">
                <a:extLst>
                  <a:ext uri="{FF2B5EF4-FFF2-40B4-BE49-F238E27FC236}">
                    <a16:creationId xmlns:a16="http://schemas.microsoft.com/office/drawing/2014/main" id="{3B183098-1DDD-4D60-AC8F-C3AF47D05BEF}"/>
                  </a:ext>
                </a:extLst>
              </p:cNvPr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Łącznik prosty 24">
                <a:extLst>
                  <a:ext uri="{FF2B5EF4-FFF2-40B4-BE49-F238E27FC236}">
                    <a16:creationId xmlns:a16="http://schemas.microsoft.com/office/drawing/2014/main" id="{1F4E85BF-DF64-49F0-A6AD-4A1C2E0600B6}"/>
                  </a:ext>
                </a:extLst>
              </p:cNvPr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Łącznik prosty 25">
                <a:extLst>
                  <a:ext uri="{FF2B5EF4-FFF2-40B4-BE49-F238E27FC236}">
                    <a16:creationId xmlns:a16="http://schemas.microsoft.com/office/drawing/2014/main" id="{032EB5C4-CCFB-46D3-8772-E9423871BAE5}"/>
                  </a:ext>
                </a:extLst>
              </p:cNvPr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Łącznik prosty 26">
                <a:extLst>
                  <a:ext uri="{FF2B5EF4-FFF2-40B4-BE49-F238E27FC236}">
                    <a16:creationId xmlns:a16="http://schemas.microsoft.com/office/drawing/2014/main" id="{263FCD31-3C75-464A-86BD-7FED3A5B64A2}"/>
                  </a:ext>
                </a:extLst>
              </p:cNvPr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Łącznik prosty 27">
                <a:extLst>
                  <a:ext uri="{FF2B5EF4-FFF2-40B4-BE49-F238E27FC236}">
                    <a16:creationId xmlns:a16="http://schemas.microsoft.com/office/drawing/2014/main" id="{F137CA7B-936A-463B-A4C0-B5BCA98906A2}"/>
                  </a:ext>
                </a:extLst>
              </p:cNvPr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9" name="Grupa 28">
                <a:extLst>
                  <a:ext uri="{FF2B5EF4-FFF2-40B4-BE49-F238E27FC236}">
                    <a16:creationId xmlns:a16="http://schemas.microsoft.com/office/drawing/2014/main" id="{7D3C2556-88AC-4AEC-AA68-7C6AD17A2942}"/>
                  </a:ext>
                </a:extLst>
              </p:cNvPr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5" name="Łącznik prosty 34">
                  <a:extLst>
                    <a:ext uri="{FF2B5EF4-FFF2-40B4-BE49-F238E27FC236}">
                      <a16:creationId xmlns:a16="http://schemas.microsoft.com/office/drawing/2014/main" id="{C4268F4D-7668-4130-8B3A-0925B888D664}"/>
                    </a:ext>
                  </a:extLst>
                </p:cNvPr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Łącznik prosty 35">
                  <a:extLst>
                    <a:ext uri="{FF2B5EF4-FFF2-40B4-BE49-F238E27FC236}">
                      <a16:creationId xmlns:a16="http://schemas.microsoft.com/office/drawing/2014/main" id="{117000F1-EF96-40B2-B041-4A3B56D07223}"/>
                    </a:ext>
                  </a:extLst>
                </p:cNvPr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Łącznik prosty 36">
                  <a:extLst>
                    <a:ext uri="{FF2B5EF4-FFF2-40B4-BE49-F238E27FC236}">
                      <a16:creationId xmlns:a16="http://schemas.microsoft.com/office/drawing/2014/main" id="{ABBFB7AC-F9E9-466B-8CD3-70D6BA787B90}"/>
                    </a:ext>
                  </a:extLst>
                </p:cNvPr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Łącznik prosty 37">
                  <a:extLst>
                    <a:ext uri="{FF2B5EF4-FFF2-40B4-BE49-F238E27FC236}">
                      <a16:creationId xmlns:a16="http://schemas.microsoft.com/office/drawing/2014/main" id="{A480D738-74D5-49E9-A072-6604A12E3729}"/>
                    </a:ext>
                  </a:extLst>
                </p:cNvPr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Łącznik prosty 38">
                  <a:extLst>
                    <a:ext uri="{FF2B5EF4-FFF2-40B4-BE49-F238E27FC236}">
                      <a16:creationId xmlns:a16="http://schemas.microsoft.com/office/drawing/2014/main" id="{5748136B-ABD2-456D-9F4F-87FD0E12CAEB}"/>
                    </a:ext>
                  </a:extLst>
                </p:cNvPr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0" name="Łącznik prosty 29">
                <a:extLst>
                  <a:ext uri="{FF2B5EF4-FFF2-40B4-BE49-F238E27FC236}">
                    <a16:creationId xmlns:a16="http://schemas.microsoft.com/office/drawing/2014/main" id="{0519F78A-EC3C-4B9F-9B7C-BA37A30A3CFA}"/>
                  </a:ext>
                </a:extLst>
              </p:cNvPr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Łącznik prosty 30">
                <a:extLst>
                  <a:ext uri="{FF2B5EF4-FFF2-40B4-BE49-F238E27FC236}">
                    <a16:creationId xmlns:a16="http://schemas.microsoft.com/office/drawing/2014/main" id="{B7BC5277-E585-4297-A528-F5FD5083C486}"/>
                  </a:ext>
                </a:extLst>
              </p:cNvPr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Łącznik prosty 31">
                <a:extLst>
                  <a:ext uri="{FF2B5EF4-FFF2-40B4-BE49-F238E27FC236}">
                    <a16:creationId xmlns:a16="http://schemas.microsoft.com/office/drawing/2014/main" id="{613623C9-3563-4A7B-BD06-98BEEE687B79}"/>
                  </a:ext>
                </a:extLst>
              </p:cNvPr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Łącznik prosty 32">
                <a:extLst>
                  <a:ext uri="{FF2B5EF4-FFF2-40B4-BE49-F238E27FC236}">
                    <a16:creationId xmlns:a16="http://schemas.microsoft.com/office/drawing/2014/main" id="{4D7327F9-45C6-4C12-B7EC-61DB39B6CB92}"/>
                  </a:ext>
                </a:extLst>
              </p:cNvPr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Łącznik prosty 33">
                <a:extLst>
                  <a:ext uri="{FF2B5EF4-FFF2-40B4-BE49-F238E27FC236}">
                    <a16:creationId xmlns:a16="http://schemas.microsoft.com/office/drawing/2014/main" id="{7D890AE9-4DC5-4EE3-A4E4-4391312DB025}"/>
                  </a:ext>
                </a:extLst>
              </p:cNvPr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634648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0668064-C2E5-42BF-8A02-44BD2E6A5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2378692-B08E-4B00-92C5-7E4809AA03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DDEE484-1BC7-4D00-9D51-7599FD826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42929-EDC6-4BFC-822D-E7BF38C67DBA}" type="datetimeFigureOut">
              <a:rPr lang="pl-PL" smtClean="0"/>
              <a:t>25.02.2021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90D4754-9318-4E05-8FF8-64A31FBB6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FCBF355-812E-4217-8E7E-656024144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AEA66-E9E1-4784-AAC8-0C71A7D0930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64202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BA6478-9156-494B-87CE-F756A1108F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34F9703B-3003-4E20-BFE1-59447BFF37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C46FC37-EF53-4661-86D4-A47C9E900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42929-EDC6-4BFC-822D-E7BF38C67DBA}" type="datetimeFigureOut">
              <a:rPr lang="pl-PL" smtClean="0"/>
              <a:t>25.02.2021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204E885-6065-440C-ACF1-EDFF5E5433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350C767-1692-4547-8EE2-9CCACB1B0B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AEA66-E9E1-4784-AAC8-0C71A7D0930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12285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8450465-7523-471C-A693-B4F555B9D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5D362ED-633C-404B-89F9-6F3D57097F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DF222E6A-4545-4C89-8121-037F5074F1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7F3D345D-3CC4-4C03-9DD8-901CD6215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42929-EDC6-4BFC-822D-E7BF38C67DBA}" type="datetimeFigureOut">
              <a:rPr lang="pl-PL" smtClean="0"/>
              <a:t>25.02.2021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AF6F6BC1-AFD0-4CBD-9FB5-2FD21C338B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187D40F4-72E1-4FCF-83F9-6A561E1B4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AEA66-E9E1-4784-AAC8-0C71A7D0930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83387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E35617-1A2F-486B-A0F8-4FA7C7715F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9BDFA3ED-98FB-46D6-8983-8132871048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8431847B-7C17-4434-B08B-E1D5FE9C21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E6BB87D3-4690-4032-A6F4-2936F8E56A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AB125CB5-F217-4BD0-A1E8-ECF64156F9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62410CA7-8FB7-4F5B-93D8-2F0CE19D89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42929-EDC6-4BFC-822D-E7BF38C67DBA}" type="datetimeFigureOut">
              <a:rPr lang="pl-PL" smtClean="0"/>
              <a:t>25.02.2021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B7C114F3-ACB2-4A9C-948F-D9B3A5FE6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6DDFBDE2-6B37-441E-AB0C-60022F185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AEA66-E9E1-4784-AAC8-0C71A7D0930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62616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78D70D9-A3E0-4BFA-8489-83ABB307A5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A6C93D63-9454-42FA-AFF6-776FDE5EA1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42929-EDC6-4BFC-822D-E7BF38C67DBA}" type="datetimeFigureOut">
              <a:rPr lang="pl-PL" smtClean="0"/>
              <a:t>25.02.2021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02E122DB-933E-49A5-ADE7-4C847FF30F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28CCEB6B-9081-44F5-9A84-1CD2E5F51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AEA66-E9E1-4784-AAC8-0C71A7D0930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77708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3223B471-8AEC-4504-9F54-19B5F58313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42929-EDC6-4BFC-822D-E7BF38C67DBA}" type="datetimeFigureOut">
              <a:rPr lang="pl-PL" smtClean="0"/>
              <a:t>25.02.2021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500C4EB3-D124-4370-A717-2BD8B180EB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E9FF490F-7B3A-4B3C-B6D3-8F412E1EE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AEA66-E9E1-4784-AAC8-0C71A7D0930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1135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2BF419D-2771-46EF-B7BD-CE9AA020B6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638DE05-41BC-4FDB-B141-796F661D61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2C489085-0879-46FD-9E0F-F582E9CFBE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2EBC54DE-4A82-4E22-93B5-22C129608C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42929-EDC6-4BFC-822D-E7BF38C67DBA}" type="datetimeFigureOut">
              <a:rPr lang="pl-PL" smtClean="0"/>
              <a:t>25.02.2021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DDD0C683-9D07-4D53-9F24-929CD8606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6E6CECF9-1F23-4C4F-B9CD-E4896CDEA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AEA66-E9E1-4784-AAC8-0C71A7D0930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05823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3569E21-FC9B-4585-AEA1-063180B151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D32C1CCB-D910-4E61-9ADC-0C636275BE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ABE9525A-35E5-4A86-ABFD-C7C07FAA7B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ACF8D50A-E0F3-45E7-9C4C-BD4F46249D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42929-EDC6-4BFC-822D-E7BF38C67DBA}" type="datetimeFigureOut">
              <a:rPr lang="pl-PL" smtClean="0"/>
              <a:t>25.02.2021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236A2143-8181-4A2A-BB40-A6E3C38E86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1DD5A18B-42E4-4DAA-9FE1-A661E9933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AEA66-E9E1-4784-AAC8-0C71A7D0930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84880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614EC027-452F-4B2E-9D8E-A1A5BEEEA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2FAC635D-83E3-4B7C-A96F-D235A43951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39FFCAF-6F15-47D7-A9BA-BF49AB086C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D42929-EDC6-4BFC-822D-E7BF38C67DBA}" type="datetimeFigureOut">
              <a:rPr lang="pl-PL" smtClean="0"/>
              <a:t>25.02.2021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5203D1E-670E-4FD9-B70F-F4BD65CEA9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CA2A2B0-A836-4170-8913-6EA58AD23B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EAEA66-E9E1-4784-AAC8-0C71A7D0930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03482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  <p:sldLayoutId id="214748373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hyperlink" Target="http://ore.pl/" TargetMode="External"/><Relationship Id="rId7" Type="http://schemas.openxmlformats.org/officeDocument/2006/relationships/image" Target="../media/image6.png"/><Relationship Id="rId2" Type="http://schemas.openxmlformats.org/officeDocument/2006/relationships/hyperlink" Target="https://www.kuratorium.lublin.pl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oke.krakow.pl/" TargetMode="External"/><Relationship Id="rId5" Type="http://schemas.openxmlformats.org/officeDocument/2006/relationships/hyperlink" Target="http://www.cke.edu.pl/" TargetMode="External"/><Relationship Id="rId4" Type="http://schemas.openxmlformats.org/officeDocument/2006/relationships/hyperlink" Target="https://men.gov.pl/" TargetMode="External"/><Relationship Id="rId9" Type="http://schemas.openxmlformats.org/officeDocument/2006/relationships/image" Target="../media/image8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hyperlink" Target="mailto:ilipiec@lscdn.p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CB2A3B6-0033-46A9-A30C-B3FA7E0617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21625" y="313899"/>
            <a:ext cx="7806518" cy="5578901"/>
          </a:xfrm>
        </p:spPr>
        <p:txBody>
          <a:bodyPr anchor="ctr">
            <a:normAutofit/>
          </a:bodyPr>
          <a:lstStyle/>
          <a:p>
            <a:r>
              <a:rPr lang="pl-PL" sz="4000" b="1" i="1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Kryteria wyboru </a:t>
            </a:r>
            <a:br>
              <a:rPr lang="pl-PL" sz="4000" b="1" i="1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</a:br>
            <a:r>
              <a:rPr lang="pl-PL" sz="4000" b="1" i="1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szkoły ponadpodstawowej </a:t>
            </a:r>
            <a:br>
              <a:rPr lang="pl-PL" sz="4000" b="1" i="1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</a:br>
            <a:r>
              <a:rPr lang="pl-PL" sz="4000" b="1" i="1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z perspektywy </a:t>
            </a:r>
            <a:br>
              <a:rPr lang="pl-PL" sz="4000" b="1" i="1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</a:br>
            <a:r>
              <a:rPr lang="pl-PL" sz="4000" b="1" i="1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Rodzica /Opiekuna </a:t>
            </a:r>
            <a:endParaRPr lang="pl-PL" sz="40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16BF9997-3301-4775-95E2-4EECD52F27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4168588" cy="6858000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ctr">
            <a:norm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pl-PL" sz="4000" b="1" dirty="0">
                <a:solidFill>
                  <a:srgbClr val="002060"/>
                </a:solidFill>
              </a:rPr>
              <a:t>Wspieram, </a:t>
            </a:r>
            <a:br>
              <a:rPr lang="pl-PL" sz="4000" b="1" dirty="0">
                <a:solidFill>
                  <a:srgbClr val="002060"/>
                </a:solidFill>
              </a:rPr>
            </a:br>
            <a:r>
              <a:rPr lang="pl-PL" sz="4000" b="1" dirty="0">
                <a:solidFill>
                  <a:srgbClr val="002060"/>
                </a:solidFill>
              </a:rPr>
              <a:t>nie wybieram…</a:t>
            </a:r>
          </a:p>
        </p:txBody>
      </p:sp>
    </p:spTree>
    <p:extLst>
      <p:ext uri="{BB962C8B-B14F-4D97-AF65-F5344CB8AC3E}">
        <p14:creationId xmlns:p14="http://schemas.microsoft.com/office/powerpoint/2010/main" val="29121327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Tytuł 1"/>
          <p:cNvSpPr>
            <a:spLocks noGrp="1"/>
          </p:cNvSpPr>
          <p:nvPr>
            <p:ph type="title"/>
          </p:nvPr>
        </p:nvSpPr>
        <p:spPr>
          <a:xfrm>
            <a:off x="341194" y="150126"/>
            <a:ext cx="11596923" cy="1146412"/>
          </a:xfrm>
        </p:spPr>
        <p:txBody>
          <a:bodyPr>
            <a:normAutofit/>
          </a:bodyPr>
          <a:lstStyle/>
          <a:p>
            <a:pPr algn="ctr"/>
            <a:r>
              <a:rPr lang="pl-PL" altLang="pl-PL" b="1" i="1" dirty="0">
                <a:solidFill>
                  <a:srgbClr val="002060"/>
                </a:solidFill>
                <a:latin typeface="+mn-lt"/>
              </a:rPr>
              <a:t>Klasyfikacja zawodów  szkolnictwa branżowego</a:t>
            </a:r>
          </a:p>
        </p:txBody>
      </p:sp>
      <p:sp>
        <p:nvSpPr>
          <p:cNvPr id="108547" name="Symbol zastępczy zawartości 2"/>
          <p:cNvSpPr>
            <a:spLocks noGrp="1"/>
          </p:cNvSpPr>
          <p:nvPr>
            <p:ph idx="1"/>
          </p:nvPr>
        </p:nvSpPr>
        <p:spPr>
          <a:xfrm>
            <a:off x="341194" y="1192307"/>
            <a:ext cx="10795378" cy="5665694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150000"/>
              </a:lnSpc>
              <a:buNone/>
            </a:pPr>
            <a:r>
              <a:rPr lang="pl-PL" altLang="pl-PL" sz="3200" b="1" dirty="0">
                <a:solidFill>
                  <a:srgbClr val="0070C0"/>
                </a:solidFill>
                <a:latin typeface="Calibri" panose="020F0502020204030204" pitchFamily="34" charset="0"/>
              </a:rPr>
              <a:t>32 branże, w tym np.:</a:t>
            </a: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l-PL" altLang="pl-PL" sz="2400" b="1" dirty="0">
                <a:solidFill>
                  <a:schemeClr val="tx1"/>
                </a:solidFill>
                <a:latin typeface="Calibri" panose="020F0502020204030204" pitchFamily="34" charset="0"/>
              </a:rPr>
              <a:t>Hotelarsko – </a:t>
            </a:r>
            <a:r>
              <a:rPr lang="pl-PL" altLang="pl-PL" sz="2400" b="1" dirty="0" err="1">
                <a:solidFill>
                  <a:schemeClr val="tx1"/>
                </a:solidFill>
                <a:latin typeface="Calibri" panose="020F0502020204030204" pitchFamily="34" charset="0"/>
              </a:rPr>
              <a:t>Gastronomiczno</a:t>
            </a:r>
            <a:r>
              <a:rPr lang="pl-PL" altLang="pl-PL" sz="2400" b="1" dirty="0">
                <a:solidFill>
                  <a:schemeClr val="tx1"/>
                </a:solidFill>
                <a:latin typeface="Calibri" panose="020F0502020204030204" pitchFamily="34" charset="0"/>
              </a:rPr>
              <a:t> – Turystyczna HGT </a:t>
            </a: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l-PL" altLang="pl-PL" sz="2400" b="1" dirty="0" err="1">
                <a:solidFill>
                  <a:schemeClr val="tx1"/>
                </a:solidFill>
                <a:latin typeface="Calibri" panose="020F0502020204030204" pitchFamily="34" charset="0"/>
              </a:rPr>
              <a:t>Elektroniczno</a:t>
            </a:r>
            <a:r>
              <a:rPr lang="pl-PL" altLang="pl-PL" sz="2400" b="1" dirty="0">
                <a:solidFill>
                  <a:schemeClr val="tx1"/>
                </a:solidFill>
                <a:latin typeface="Calibri" panose="020F0502020204030204" pitchFamily="34" charset="0"/>
              </a:rPr>
              <a:t> – Mechaniczna ELM</a:t>
            </a: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l-PL" altLang="pl-PL" sz="2400" b="1" dirty="0">
                <a:solidFill>
                  <a:schemeClr val="tx1"/>
                </a:solidFill>
                <a:latin typeface="Calibri" panose="020F0502020204030204" pitchFamily="34" charset="0"/>
              </a:rPr>
              <a:t>Mechaniczna MEC</a:t>
            </a: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l-PL" altLang="pl-PL" sz="2400" b="1" dirty="0" err="1">
                <a:solidFill>
                  <a:schemeClr val="tx1"/>
                </a:solidFill>
                <a:latin typeface="Calibri" panose="020F0502020204030204" pitchFamily="34" charset="0"/>
              </a:rPr>
              <a:t>Ekonomiczno</a:t>
            </a:r>
            <a:r>
              <a:rPr lang="pl-PL" altLang="pl-PL" sz="2400" b="1" dirty="0">
                <a:solidFill>
                  <a:schemeClr val="tx1"/>
                </a:solidFill>
                <a:latin typeface="Calibri" panose="020F0502020204030204" pitchFamily="34" charset="0"/>
              </a:rPr>
              <a:t> – Administracyjna EKA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pl-PL" altLang="pl-PL" sz="1900" b="1" i="1" dirty="0">
                <a:solidFill>
                  <a:srgbClr val="0070C0"/>
                </a:solidFill>
                <a:latin typeface="Calibri" panose="020F0502020204030204" pitchFamily="34" charset="0"/>
              </a:rPr>
              <a:t>Rozporządzenie Ministra Edukacji Narodowej z dnia 15 lutego 2019 r. w sprawie ogólnych celów i zadań kształcenia w zawodach szkolnictwa branżowego oraz klasyfikacji zawodów szkolnictwa branżowego</a:t>
            </a:r>
          </a:p>
        </p:txBody>
      </p:sp>
    </p:spTree>
    <p:extLst>
      <p:ext uri="{BB962C8B-B14F-4D97-AF65-F5344CB8AC3E}">
        <p14:creationId xmlns:p14="http://schemas.microsoft.com/office/powerpoint/2010/main" val="31793032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Tytuł 1"/>
          <p:cNvSpPr>
            <a:spLocks noGrp="1"/>
          </p:cNvSpPr>
          <p:nvPr>
            <p:ph type="title"/>
          </p:nvPr>
        </p:nvSpPr>
        <p:spPr>
          <a:xfrm>
            <a:off x="341194" y="150126"/>
            <a:ext cx="11596923" cy="1146412"/>
          </a:xfrm>
        </p:spPr>
        <p:txBody>
          <a:bodyPr>
            <a:normAutofit/>
          </a:bodyPr>
          <a:lstStyle/>
          <a:p>
            <a:pPr algn="ctr"/>
            <a:r>
              <a:rPr lang="pl-PL" altLang="pl-PL" b="1" i="1" dirty="0">
                <a:solidFill>
                  <a:srgbClr val="002060"/>
                </a:solidFill>
                <a:latin typeface="+mn-lt"/>
              </a:rPr>
              <a:t>Klasyfikacja zawodów  szkolnictwa branżowego</a:t>
            </a:r>
          </a:p>
        </p:txBody>
      </p:sp>
      <p:sp>
        <p:nvSpPr>
          <p:cNvPr id="108547" name="Symbol zastępczy zawartości 2"/>
          <p:cNvSpPr>
            <a:spLocks noGrp="1"/>
          </p:cNvSpPr>
          <p:nvPr>
            <p:ph idx="1"/>
          </p:nvPr>
        </p:nvSpPr>
        <p:spPr>
          <a:xfrm>
            <a:off x="341194" y="1192307"/>
            <a:ext cx="11850806" cy="5665694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150000"/>
              </a:lnSpc>
              <a:buNone/>
            </a:pPr>
            <a:r>
              <a:rPr lang="pl-PL" altLang="pl-PL" sz="3200" b="1" dirty="0" smtClean="0">
                <a:latin typeface="Calibri" panose="020F0502020204030204" pitchFamily="34" charset="0"/>
              </a:rPr>
              <a:t>Nowe zawody:</a:t>
            </a: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l-PL" altLang="pl-PL" sz="2200" b="1" dirty="0" smtClean="0">
                <a:latin typeface="Calibri" panose="020F0502020204030204" pitchFamily="34" charset="0"/>
              </a:rPr>
              <a:t>Technik dekarstwa</a:t>
            </a: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l-PL" altLang="pl-PL" sz="2200" b="1" dirty="0" smtClean="0">
                <a:latin typeface="Calibri" panose="020F0502020204030204" pitchFamily="34" charset="0"/>
              </a:rPr>
              <a:t>Technik stylista</a:t>
            </a: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l-PL" altLang="pl-PL" sz="2200" b="1" dirty="0" smtClean="0">
                <a:latin typeface="Calibri" panose="020F0502020204030204" pitchFamily="34" charset="0"/>
              </a:rPr>
              <a:t>Technik robotyk</a:t>
            </a: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l-PL" altLang="pl-PL" sz="2200" b="1" dirty="0" err="1" smtClean="0">
                <a:latin typeface="Calibri" panose="020F0502020204030204" pitchFamily="34" charset="0"/>
              </a:rPr>
              <a:t>Podolog</a:t>
            </a:r>
            <a:r>
              <a:rPr lang="pl-PL" altLang="pl-PL" sz="2200" b="1" dirty="0" smtClean="0">
                <a:latin typeface="Calibri" panose="020F0502020204030204" pitchFamily="34" charset="0"/>
              </a:rPr>
              <a:t> </a:t>
            </a:r>
            <a:endParaRPr lang="pl-PL" altLang="pl-PL" sz="2200" b="1" dirty="0">
              <a:latin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pl-PL" altLang="pl-PL" sz="1900" b="1" i="1" dirty="0" smtClean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pl-PL" altLang="pl-PL" sz="1900" b="1" i="1" dirty="0" smtClean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pl-PL" altLang="pl-PL" sz="1900" b="1" i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Rozporządzenie </a:t>
            </a:r>
            <a:r>
              <a:rPr lang="pl-PL" altLang="pl-PL" sz="1900" b="1" i="1" dirty="0">
                <a:solidFill>
                  <a:srgbClr val="0070C0"/>
                </a:solidFill>
                <a:latin typeface="Calibri" panose="020F0502020204030204" pitchFamily="34" charset="0"/>
              </a:rPr>
              <a:t>Ministra Edukacji i Nauki z dnia 27 stycznia 2021 r. zmieniające rozporządzenie w sprawie ogólnych celów i zadań kształcenia w zawodach szkolnictwa branżowego oraz klasyfikacji zawodów szkolnictwa branżowego (Dz.U. poz. 211)</a:t>
            </a:r>
          </a:p>
        </p:txBody>
      </p:sp>
      <p:pic>
        <p:nvPicPr>
          <p:cNvPr id="2" name="Obraz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85091" y="1296981"/>
            <a:ext cx="4953026" cy="2083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47965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Tytuł 1"/>
          <p:cNvSpPr>
            <a:spLocks noGrp="1"/>
          </p:cNvSpPr>
          <p:nvPr>
            <p:ph type="title"/>
          </p:nvPr>
        </p:nvSpPr>
        <p:spPr>
          <a:xfrm>
            <a:off x="663388" y="286604"/>
            <a:ext cx="10492292" cy="92333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pl-PL" altLang="pl-PL" sz="3600" b="1" i="1" dirty="0">
                <a:solidFill>
                  <a:srgbClr val="002060"/>
                </a:solidFill>
                <a:latin typeface="+mn-lt"/>
              </a:rPr>
              <a:t>Przykładowe ścieżki kształcenia w zawodzie</a:t>
            </a:r>
            <a:endParaRPr lang="pl-PL" altLang="pl-PL" sz="36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8" name="Symbol zastępczy zawartości 7">
            <a:extLst>
              <a:ext uri="{FF2B5EF4-FFF2-40B4-BE49-F238E27FC236}">
                <a16:creationId xmlns:a16="http://schemas.microsoft.com/office/drawing/2014/main" id="{E0EC37CB-45B0-4AE4-A25A-D9160DD256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86603" y="1845734"/>
            <a:ext cx="5748435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800" b="1" dirty="0">
                <a:solidFill>
                  <a:srgbClr val="C00000"/>
                </a:solidFill>
              </a:rPr>
              <a:t>Technik żywienia i usług gastronomicznych 343404  </a:t>
            </a:r>
          </a:p>
          <a:p>
            <a:pPr marL="0" indent="0">
              <a:buNone/>
            </a:pPr>
            <a:r>
              <a:rPr lang="pl-PL" sz="2800" b="1" dirty="0">
                <a:solidFill>
                  <a:schemeClr val="tx1"/>
                </a:solidFill>
              </a:rPr>
              <a:t>Kwalifikacje: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800" b="1" dirty="0">
                <a:solidFill>
                  <a:schemeClr val="tx1"/>
                </a:solidFill>
              </a:rPr>
              <a:t>HGT.02. </a:t>
            </a:r>
            <a:br>
              <a:rPr lang="pl-PL" sz="2800" b="1" dirty="0">
                <a:solidFill>
                  <a:schemeClr val="tx1"/>
                </a:solidFill>
              </a:rPr>
            </a:br>
            <a:r>
              <a:rPr lang="pl-PL" sz="2800" b="1" dirty="0">
                <a:solidFill>
                  <a:schemeClr val="tx1"/>
                </a:solidFill>
              </a:rPr>
              <a:t>Przygotowanie i wydawanie dań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800" b="1" dirty="0">
                <a:solidFill>
                  <a:schemeClr val="tx1"/>
                </a:solidFill>
              </a:rPr>
              <a:t>HGT.12. </a:t>
            </a:r>
            <a:br>
              <a:rPr lang="pl-PL" sz="2800" b="1" dirty="0">
                <a:solidFill>
                  <a:schemeClr val="tx1"/>
                </a:solidFill>
              </a:rPr>
            </a:br>
            <a:r>
              <a:rPr lang="pl-PL" sz="2800" b="1" dirty="0">
                <a:solidFill>
                  <a:schemeClr val="tx1"/>
                </a:solidFill>
              </a:rPr>
              <a:t>Organizacja żywienia i usług gastronomicznych </a:t>
            </a:r>
          </a:p>
        </p:txBody>
      </p:sp>
      <p:sp>
        <p:nvSpPr>
          <p:cNvPr id="9" name="Symbol zastępczy zawartości 8">
            <a:extLst>
              <a:ext uri="{FF2B5EF4-FFF2-40B4-BE49-F238E27FC236}">
                <a16:creationId xmlns:a16="http://schemas.microsoft.com/office/drawing/2014/main" id="{3F1D37E8-E719-4522-8311-FFC7F73D0C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8862" y="1845734"/>
            <a:ext cx="5748435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800" b="1" dirty="0">
                <a:solidFill>
                  <a:srgbClr val="C00000"/>
                </a:solidFill>
              </a:rPr>
              <a:t>Kucharz 512001</a:t>
            </a:r>
          </a:p>
          <a:p>
            <a:pPr marL="0" indent="0">
              <a:buNone/>
            </a:pPr>
            <a:r>
              <a:rPr lang="pl-PL" sz="2800" b="1" dirty="0">
                <a:solidFill>
                  <a:schemeClr val="tx1"/>
                </a:solidFill>
              </a:rPr>
              <a:t>Kwalifikacja: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800" b="1" dirty="0">
                <a:solidFill>
                  <a:schemeClr val="tx1"/>
                </a:solidFill>
              </a:rPr>
              <a:t>HGT.02.  </a:t>
            </a:r>
            <a:br>
              <a:rPr lang="pl-PL" sz="2800" b="1" dirty="0">
                <a:solidFill>
                  <a:schemeClr val="tx1"/>
                </a:solidFill>
              </a:rPr>
            </a:br>
            <a:r>
              <a:rPr lang="pl-PL" sz="2800" b="1" dirty="0">
                <a:solidFill>
                  <a:schemeClr val="tx1"/>
                </a:solidFill>
              </a:rPr>
              <a:t>Przygotowanie i wydawanie dań</a:t>
            </a:r>
          </a:p>
          <a:p>
            <a:endParaRPr lang="pl-PL" sz="2800" b="1" dirty="0"/>
          </a:p>
          <a:p>
            <a:pPr marL="0" indent="0">
              <a:buNone/>
            </a:pPr>
            <a:r>
              <a:rPr lang="pl-PL" sz="2800" b="1" dirty="0">
                <a:solidFill>
                  <a:srgbClr val="FF0000"/>
                </a:solidFill>
              </a:rPr>
              <a:t>BS II = HGT.12</a:t>
            </a:r>
          </a:p>
          <a:p>
            <a:pPr marL="0" indent="0">
              <a:buNone/>
            </a:pPr>
            <a:r>
              <a:rPr lang="pl-PL" sz="2800" b="1" dirty="0">
                <a:solidFill>
                  <a:srgbClr val="FF0000"/>
                </a:solidFill>
              </a:rPr>
              <a:t>BSI + BSII = Technik żywienie i usług gastronomicznych </a:t>
            </a:r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46BB188D-B1FF-49C3-916C-B8BD40DED620}"/>
              </a:ext>
            </a:extLst>
          </p:cNvPr>
          <p:cNvSpPr txBox="1"/>
          <p:nvPr/>
        </p:nvSpPr>
        <p:spPr>
          <a:xfrm>
            <a:off x="4626591" y="1760965"/>
            <a:ext cx="75062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5400" b="1" dirty="0">
                <a:solidFill>
                  <a:srgbClr val="FF0000"/>
                </a:solidFill>
              </a:rPr>
              <a:t>T</a:t>
            </a:r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E4C83179-9106-45FE-991C-AE9B129E2F6F}"/>
              </a:ext>
            </a:extLst>
          </p:cNvPr>
          <p:cNvSpPr txBox="1"/>
          <p:nvPr/>
        </p:nvSpPr>
        <p:spPr>
          <a:xfrm>
            <a:off x="9539783" y="2171620"/>
            <a:ext cx="204716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5400" b="1" dirty="0">
                <a:solidFill>
                  <a:srgbClr val="FF0000"/>
                </a:solidFill>
              </a:rPr>
              <a:t>BS I</a:t>
            </a:r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35ABD5A9-40C6-4F96-AA43-AF9390D34A6B}"/>
              </a:ext>
            </a:extLst>
          </p:cNvPr>
          <p:cNvSpPr txBox="1"/>
          <p:nvPr/>
        </p:nvSpPr>
        <p:spPr>
          <a:xfrm>
            <a:off x="502024" y="6078071"/>
            <a:ext cx="15997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b="1" dirty="0"/>
              <a:t>T – Technikum 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33358516-DD6C-45C3-A5F0-BEEF5C2E6810}"/>
              </a:ext>
            </a:extLst>
          </p:cNvPr>
          <p:cNvSpPr txBox="1"/>
          <p:nvPr/>
        </p:nvSpPr>
        <p:spPr>
          <a:xfrm>
            <a:off x="6741459" y="5893405"/>
            <a:ext cx="490243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b="1" dirty="0"/>
              <a:t>BS I – Branżowa Szkoła Gastronomiczna I stopnia</a:t>
            </a:r>
          </a:p>
          <a:p>
            <a:r>
              <a:rPr lang="pl-PL" b="1" dirty="0"/>
              <a:t>BS II - Branżowa Szkoła Gastronomiczna II stopnia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Tytuł 1"/>
          <p:cNvSpPr>
            <a:spLocks noGrp="1"/>
          </p:cNvSpPr>
          <p:nvPr>
            <p:ph type="title"/>
          </p:nvPr>
        </p:nvSpPr>
        <p:spPr>
          <a:xfrm>
            <a:off x="341194" y="150126"/>
            <a:ext cx="11596923" cy="1146412"/>
          </a:xfrm>
        </p:spPr>
        <p:txBody>
          <a:bodyPr>
            <a:normAutofit fontScale="90000"/>
          </a:bodyPr>
          <a:lstStyle/>
          <a:p>
            <a:pPr algn="ctr"/>
            <a:r>
              <a:rPr lang="pl-PL" altLang="pl-PL" b="1" i="1" dirty="0">
                <a:solidFill>
                  <a:srgbClr val="002060"/>
                </a:solidFill>
                <a:latin typeface="+mn-lt"/>
              </a:rPr>
              <a:t>Zadania dla ucznia klasy VIII </a:t>
            </a:r>
            <a:br>
              <a:rPr lang="pl-PL" altLang="pl-PL" b="1" i="1" dirty="0">
                <a:solidFill>
                  <a:srgbClr val="002060"/>
                </a:solidFill>
                <a:latin typeface="+mn-lt"/>
              </a:rPr>
            </a:br>
            <a:r>
              <a:rPr lang="pl-PL" altLang="pl-PL" b="1" i="1" dirty="0">
                <a:solidFill>
                  <a:srgbClr val="002060"/>
                </a:solidFill>
                <a:latin typeface="+mn-lt"/>
              </a:rPr>
              <a:t>wybierającego kształcenie branżowe </a:t>
            </a:r>
          </a:p>
        </p:txBody>
      </p:sp>
      <p:sp>
        <p:nvSpPr>
          <p:cNvPr id="108547" name="Symbol zastępczy zawartości 2"/>
          <p:cNvSpPr>
            <a:spLocks noGrp="1"/>
          </p:cNvSpPr>
          <p:nvPr>
            <p:ph idx="1"/>
          </p:nvPr>
        </p:nvSpPr>
        <p:spPr>
          <a:xfrm>
            <a:off x="341194" y="1523999"/>
            <a:ext cx="11509612" cy="4858871"/>
          </a:xfrm>
        </p:spPr>
        <p:txBody>
          <a:bodyPr>
            <a:normAutofit lnSpcReduction="10000"/>
          </a:bodyPr>
          <a:lstStyle/>
          <a:p>
            <a:pPr lvl="0">
              <a:buFont typeface="Wingdings" panose="05000000000000000000" pitchFamily="2" charset="2"/>
              <a:buChar char="§"/>
              <a:defRPr/>
            </a:pPr>
            <a:r>
              <a:rPr lang="pl-PL" sz="2400" b="1" dirty="0">
                <a:solidFill>
                  <a:prstClr val="black"/>
                </a:solidFill>
                <a:latin typeface="Calibri" panose="020F0502020204030204" pitchFamily="34" charset="0"/>
              </a:rPr>
              <a:t>Analiza oferty edukacyjnej wybranych szkół pod kątem wybranego zawodu </a:t>
            </a:r>
            <a:br>
              <a:rPr lang="pl-PL" sz="2400" b="1" dirty="0">
                <a:solidFill>
                  <a:prstClr val="black"/>
                </a:solidFill>
                <a:latin typeface="Calibri" panose="020F0502020204030204" pitchFamily="34" charset="0"/>
              </a:rPr>
            </a:br>
            <a:r>
              <a:rPr lang="pl-PL" sz="2400" i="1" dirty="0">
                <a:solidFill>
                  <a:prstClr val="black"/>
                </a:solidFill>
                <a:latin typeface="Calibri" panose="020F0502020204030204" pitchFamily="34" charset="0"/>
              </a:rPr>
              <a:t>(za pośrednictwem stron internetowych szkół)</a:t>
            </a:r>
          </a:p>
          <a:p>
            <a:pPr lvl="0">
              <a:buFont typeface="Wingdings" panose="05000000000000000000" pitchFamily="2" charset="2"/>
              <a:buChar char="§"/>
              <a:defRPr/>
            </a:pPr>
            <a:r>
              <a:rPr lang="pl-PL" sz="2400" b="1" dirty="0">
                <a:solidFill>
                  <a:prstClr val="black"/>
                </a:solidFill>
                <a:latin typeface="Calibri" panose="020F0502020204030204" pitchFamily="34" charset="0"/>
              </a:rPr>
              <a:t> Wskazanie kwalifikacji wyodrębnionych </a:t>
            </a:r>
            <a:r>
              <a:rPr lang="pl-PL" sz="2400" b="1" dirty="0" smtClean="0">
                <a:solidFill>
                  <a:prstClr val="black"/>
                </a:solidFill>
                <a:latin typeface="Calibri" panose="020F0502020204030204" pitchFamily="34" charset="0"/>
              </a:rPr>
              <a:t>w wybranym zawodzie </a:t>
            </a:r>
            <a:r>
              <a:rPr lang="pl-PL" sz="2400" b="1" dirty="0">
                <a:solidFill>
                  <a:prstClr val="black"/>
                </a:solidFill>
                <a:latin typeface="Calibri" panose="020F0502020204030204" pitchFamily="34" charset="0"/>
              </a:rPr>
              <a:t/>
            </a:r>
            <a:br>
              <a:rPr lang="pl-PL" sz="2400" b="1" dirty="0">
                <a:solidFill>
                  <a:prstClr val="black"/>
                </a:solidFill>
                <a:latin typeface="Calibri" panose="020F0502020204030204" pitchFamily="34" charset="0"/>
              </a:rPr>
            </a:br>
            <a:r>
              <a:rPr lang="pl-PL" sz="2400" b="1" dirty="0">
                <a:solidFill>
                  <a:prstClr val="black"/>
                </a:solidFill>
                <a:latin typeface="Calibri" panose="020F0502020204030204" pitchFamily="34" charset="0"/>
              </a:rPr>
              <a:t> </a:t>
            </a:r>
            <a:r>
              <a:rPr lang="pl-PL" sz="2400" i="1" dirty="0">
                <a:solidFill>
                  <a:prstClr val="black"/>
                </a:solidFill>
                <a:latin typeface="Calibri" panose="020F0502020204030204" pitchFamily="34" charset="0"/>
              </a:rPr>
              <a:t>(Klasyfikacja zawodów  szkolnictwa branżowego)</a:t>
            </a:r>
          </a:p>
          <a:p>
            <a:pPr lvl="0">
              <a:buFont typeface="Wingdings" panose="05000000000000000000" pitchFamily="2" charset="2"/>
              <a:buChar char="§"/>
              <a:defRPr/>
            </a:pPr>
            <a:r>
              <a:rPr lang="pl-PL" sz="2400" b="1" dirty="0">
                <a:solidFill>
                  <a:prstClr val="black"/>
                </a:solidFill>
                <a:latin typeface="Calibri" panose="020F0502020204030204" pitchFamily="34" charset="0"/>
              </a:rPr>
              <a:t>Poznanie czynności zawodowych w wybranym zawodzie </a:t>
            </a:r>
            <a:r>
              <a:rPr lang="pl-PL" sz="2400" i="1" dirty="0">
                <a:solidFill>
                  <a:prstClr val="black"/>
                </a:solidFill>
                <a:latin typeface="Calibri" panose="020F0502020204030204" pitchFamily="34" charset="0"/>
              </a:rPr>
              <a:t>(film, prezentacja)</a:t>
            </a:r>
          </a:p>
          <a:p>
            <a:pPr lvl="0">
              <a:buFont typeface="Wingdings" panose="05000000000000000000" pitchFamily="2" charset="2"/>
              <a:buChar char="§"/>
              <a:defRPr/>
            </a:pPr>
            <a:r>
              <a:rPr lang="pl-PL" sz="2400" b="1" dirty="0" smtClean="0">
                <a:solidFill>
                  <a:prstClr val="black"/>
                </a:solidFill>
                <a:latin typeface="Calibri" panose="020F0502020204030204" pitchFamily="34" charset="0"/>
              </a:rPr>
              <a:t>Sprawdzenie </a:t>
            </a:r>
            <a:r>
              <a:rPr lang="pl-PL" sz="2400" b="1" dirty="0">
                <a:solidFill>
                  <a:prstClr val="black"/>
                </a:solidFill>
                <a:latin typeface="Calibri" panose="020F0502020204030204" pitchFamily="34" charset="0"/>
              </a:rPr>
              <a:t>możliwości zatrudnienia w danym zawodzie </a:t>
            </a:r>
          </a:p>
          <a:p>
            <a:pPr marL="0" lvl="0" indent="0">
              <a:buNone/>
              <a:defRPr/>
            </a:pPr>
            <a:r>
              <a:rPr lang="pl-PL" sz="2400" b="1" dirty="0">
                <a:solidFill>
                  <a:prstClr val="black"/>
                </a:solidFill>
                <a:latin typeface="Calibri" panose="020F0502020204030204" pitchFamily="34" charset="0"/>
              </a:rPr>
              <a:t>oraz</a:t>
            </a:r>
          </a:p>
          <a:p>
            <a:pPr marL="0" lvl="0" indent="0">
              <a:buNone/>
              <a:defRPr/>
            </a:pPr>
            <a:r>
              <a:rPr lang="pl-PL" sz="2400" b="1" dirty="0">
                <a:solidFill>
                  <a:srgbClr val="C00000"/>
                </a:solidFill>
                <a:latin typeface="Calibri" panose="020F0502020204030204" pitchFamily="34" charset="0"/>
              </a:rPr>
              <a:t>Sprawdzenie listy przedmiotów uwzględnianych przy rekrutacji  do wybranej klasy, wybranej szkoły </a:t>
            </a:r>
            <a:r>
              <a:rPr lang="pl-PL" sz="2400" i="1" dirty="0">
                <a:solidFill>
                  <a:srgbClr val="C00000"/>
                </a:solidFill>
                <a:latin typeface="Calibri" panose="020F0502020204030204" pitchFamily="34" charset="0"/>
              </a:rPr>
              <a:t>(4 przedmioty, z których oceny będą punktowane przy rekrutacji)</a:t>
            </a:r>
          </a:p>
          <a:p>
            <a:pPr marL="0" lvl="0" indent="0">
              <a:buNone/>
              <a:defRPr/>
            </a:pPr>
            <a:endParaRPr lang="pl-PL" sz="2400" b="1" dirty="0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pPr marL="0" lvl="0" indent="0">
              <a:buNone/>
              <a:defRPr/>
            </a:pPr>
            <a:r>
              <a:rPr lang="pl-PL" sz="2400" b="1" dirty="0">
                <a:solidFill>
                  <a:srgbClr val="C00000"/>
                </a:solidFill>
                <a:latin typeface="Calibri" panose="020F0502020204030204" pitchFamily="34" charset="0"/>
              </a:rPr>
              <a:t> </a:t>
            </a:r>
            <a:endParaRPr lang="pl-PL" sz="2400" b="1" dirty="0" smtClean="0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pPr marL="0" lvl="0" indent="0">
              <a:buNone/>
              <a:defRPr/>
            </a:pPr>
            <a:r>
              <a:rPr lang="pl-PL" sz="24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Systematyczna </a:t>
            </a:r>
            <a:r>
              <a:rPr lang="pl-PL" sz="2400" b="1" dirty="0">
                <a:solidFill>
                  <a:srgbClr val="C00000"/>
                </a:solidFill>
                <a:latin typeface="Calibri" panose="020F0502020204030204" pitchFamily="34" charset="0"/>
              </a:rPr>
              <a:t>praca, aby osiągnąć jak najlepsze wyniki z tych </a:t>
            </a:r>
            <a:r>
              <a:rPr lang="pl-PL" sz="24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przedmiotów. </a:t>
            </a:r>
            <a:endParaRPr lang="pl-PL" sz="2400" b="1" dirty="0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pPr lvl="0">
              <a:buFont typeface="Wingdings" panose="05000000000000000000" pitchFamily="2" charset="2"/>
              <a:buChar char="§"/>
              <a:defRPr/>
            </a:pPr>
            <a:endParaRPr lang="pl-PL" sz="2400" b="1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marL="0" lvl="0" indent="0">
              <a:buNone/>
              <a:defRPr/>
            </a:pPr>
            <a:endParaRPr lang="pl-PL" sz="2400" b="1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lvl="0">
              <a:buFont typeface="Wingdings" panose="05000000000000000000" pitchFamily="2" charset="2"/>
              <a:buChar char="§"/>
              <a:defRPr/>
            </a:pPr>
            <a:endParaRPr lang="pl-PL" sz="2400" b="1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2" name="Strzałka: w dół 1">
            <a:extLst>
              <a:ext uri="{FF2B5EF4-FFF2-40B4-BE49-F238E27FC236}">
                <a16:creationId xmlns:a16="http://schemas.microsoft.com/office/drawing/2014/main" id="{9CC3D603-9359-4DAB-B7DC-F27918ACB3DB}"/>
              </a:ext>
            </a:extLst>
          </p:cNvPr>
          <p:cNvSpPr/>
          <p:nvPr/>
        </p:nvSpPr>
        <p:spPr>
          <a:xfrm>
            <a:off x="4722800" y="5073705"/>
            <a:ext cx="403412" cy="564775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318733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28569"/>
          </a:xfrm>
        </p:spPr>
        <p:txBody>
          <a:bodyPr/>
          <a:lstStyle/>
          <a:p>
            <a:r>
              <a:rPr lang="pl-PL" b="1" i="1" dirty="0">
                <a:solidFill>
                  <a:srgbClr val="002060"/>
                </a:solidFill>
                <a:latin typeface="Calibri" panose="020F0502020204030204"/>
              </a:rPr>
              <a:t>Analiza kryteriów rekrutacji do szkół …</a:t>
            </a:r>
            <a:endParaRPr lang="pl-PL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75230D84-BF3E-49C8-ACB6-0318D438A5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188" y="1093694"/>
            <a:ext cx="11147612" cy="508326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b="1" dirty="0">
                <a:solidFill>
                  <a:srgbClr val="0070C0"/>
                </a:solidFill>
              </a:rPr>
              <a:t>Punkty za świadectwo: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/>
              <a:t>Oceny  z 4 przedmiotów: język polski, matematyka, przedmiot 3, przedmiot 4 </a:t>
            </a:r>
            <a:br>
              <a:rPr lang="pl-PL" dirty="0"/>
            </a:br>
            <a:r>
              <a:rPr lang="pl-PL" i="1" dirty="0"/>
              <a:t>(ocena celująca 18 pkt, </a:t>
            </a:r>
            <a:r>
              <a:rPr lang="pl-PL" i="1" dirty="0" err="1"/>
              <a:t>bdb</a:t>
            </a:r>
            <a:r>
              <a:rPr lang="pl-PL" i="1" dirty="0"/>
              <a:t> – 17 pkt, </a:t>
            </a:r>
            <a:r>
              <a:rPr lang="pl-PL" i="1" dirty="0" err="1"/>
              <a:t>db</a:t>
            </a:r>
            <a:r>
              <a:rPr lang="pl-PL" i="1" dirty="0"/>
              <a:t> – 14 pkt, </a:t>
            </a:r>
            <a:r>
              <a:rPr lang="pl-PL" i="1" dirty="0" err="1"/>
              <a:t>dst</a:t>
            </a:r>
            <a:r>
              <a:rPr lang="pl-PL" i="1" dirty="0"/>
              <a:t> – 8 pkt, </a:t>
            </a:r>
            <a:r>
              <a:rPr lang="pl-PL" i="1" dirty="0" err="1"/>
              <a:t>dop</a:t>
            </a:r>
            <a:r>
              <a:rPr lang="pl-PL" i="1" dirty="0"/>
              <a:t> – 2 pkt)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pl-PL" dirty="0">
                <a:solidFill>
                  <a:prstClr val="black"/>
                </a:solidFill>
              </a:rPr>
              <a:t>Świadectwo z wyróżnieniem 7 pkt</a:t>
            </a:r>
            <a:endParaRPr lang="pl-PL" i="1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pl-PL" dirty="0" smtClean="0"/>
              <a:t>Aktywność </a:t>
            </a:r>
            <a:r>
              <a:rPr lang="pl-PL" dirty="0"/>
              <a:t>na rzecz innych ludzi 3 </a:t>
            </a:r>
            <a:r>
              <a:rPr lang="pl-PL" dirty="0" smtClean="0"/>
              <a:t>pkt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 smtClean="0"/>
              <a:t>Osiągniecia w konkursach maksymalna liczba punktów – 18 </a:t>
            </a: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b="1" dirty="0">
                <a:solidFill>
                  <a:srgbClr val="0070C0"/>
                </a:solidFill>
              </a:rPr>
              <a:t>Punkty za egzamin ośmioklasisty: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/>
              <a:t>Wynik z języka polskiego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/>
              <a:t>Wynik z matematyki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/>
              <a:t>Wynik z języka obcego </a:t>
            </a:r>
            <a:r>
              <a:rPr lang="pl-PL" dirty="0" smtClean="0"/>
              <a:t>nowożytnego.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05317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84094" y="365125"/>
            <a:ext cx="10869706" cy="728569"/>
          </a:xfrm>
        </p:spPr>
        <p:txBody>
          <a:bodyPr>
            <a:normAutofit fontScale="90000"/>
          </a:bodyPr>
          <a:lstStyle/>
          <a:p>
            <a:r>
              <a:rPr lang="pl-PL" b="1" i="1" dirty="0">
                <a:solidFill>
                  <a:srgbClr val="002060"/>
                </a:solidFill>
                <a:latin typeface="Calibri" panose="020F0502020204030204"/>
              </a:rPr>
              <a:t>Rekrutacja do szkół ponadpodstawowych </a:t>
            </a:r>
            <a:r>
              <a:rPr lang="pl-PL" b="1" i="1" dirty="0" smtClean="0">
                <a:solidFill>
                  <a:srgbClr val="002060"/>
                </a:solidFill>
                <a:latin typeface="Calibri" panose="020F0502020204030204"/>
              </a:rPr>
              <a:t>2021</a:t>
            </a:r>
            <a:endParaRPr lang="pl-PL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75230D84-BF3E-49C8-ACB6-0318D438A5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188" y="1093694"/>
            <a:ext cx="11147612" cy="5399181"/>
          </a:xfrm>
        </p:spPr>
        <p:txBody>
          <a:bodyPr>
            <a:normAutofit fontScale="92500" lnSpcReduction="10000"/>
          </a:bodyPr>
          <a:lstStyle/>
          <a:p>
            <a:pPr marL="0" lvl="0" indent="0">
              <a:lnSpc>
                <a:spcPct val="150000"/>
              </a:lnSpc>
              <a:buNone/>
            </a:pPr>
            <a:r>
              <a:rPr lang="pl-PL" altLang="pl-PL" sz="2400" b="1" dirty="0">
                <a:solidFill>
                  <a:srgbClr val="FF0000"/>
                </a:solidFill>
              </a:rPr>
              <a:t>WAŻNE TERMINY:</a:t>
            </a:r>
          </a:p>
          <a:p>
            <a:pPr marL="0" lvl="0" indent="0">
              <a:lnSpc>
                <a:spcPct val="150000"/>
              </a:lnSpc>
              <a:buNone/>
            </a:pPr>
            <a:r>
              <a:rPr lang="pl-PL" altLang="pl-PL" sz="1900" b="1" dirty="0">
                <a:solidFill>
                  <a:srgbClr val="FF0000"/>
                </a:solidFill>
              </a:rPr>
              <a:t>17 maja – 21 czerwca:  </a:t>
            </a:r>
            <a:r>
              <a:rPr lang="pl-PL" altLang="pl-PL" sz="1900" b="1" dirty="0">
                <a:solidFill>
                  <a:prstClr val="black"/>
                </a:solidFill>
              </a:rPr>
              <a:t> złożenie wniosku o przyjęcie do szkoły ponadpodstawowej </a:t>
            </a:r>
            <a:r>
              <a:rPr lang="pl-PL" altLang="pl-PL" sz="1900" b="1" dirty="0" smtClean="0">
                <a:solidFill>
                  <a:prstClr val="black"/>
                </a:solidFill>
              </a:rPr>
              <a:t>wraz z dokumentami </a:t>
            </a:r>
          </a:p>
          <a:p>
            <a:pPr marL="0" lvl="0" indent="0">
              <a:lnSpc>
                <a:spcPct val="150000"/>
              </a:lnSpc>
              <a:buNone/>
            </a:pPr>
            <a:r>
              <a:rPr lang="pl-PL" altLang="pl-PL" sz="1900" b="1" dirty="0" smtClean="0">
                <a:solidFill>
                  <a:srgbClr val="FF0000"/>
                </a:solidFill>
              </a:rPr>
              <a:t>25 czerwca – 14 lipca:  </a:t>
            </a:r>
            <a:r>
              <a:rPr lang="pl-PL" altLang="pl-PL" sz="1900" b="1" dirty="0" smtClean="0">
                <a:solidFill>
                  <a:prstClr val="black"/>
                </a:solidFill>
              </a:rPr>
              <a:t> uzupełnienie wniosku o przyjęcie do szkoły o  zaświadczenie o wynikach egzaminu   </a:t>
            </a:r>
            <a:br>
              <a:rPr lang="pl-PL" altLang="pl-PL" sz="1900" b="1" dirty="0" smtClean="0">
                <a:solidFill>
                  <a:prstClr val="black"/>
                </a:solidFill>
              </a:rPr>
            </a:br>
            <a:r>
              <a:rPr lang="pl-PL" altLang="pl-PL" sz="1900" b="1" dirty="0" smtClean="0">
                <a:solidFill>
                  <a:prstClr val="black"/>
                </a:solidFill>
              </a:rPr>
              <a:t>                                          ósmoklasisty </a:t>
            </a:r>
          </a:p>
          <a:p>
            <a:pPr marL="0" lvl="0" indent="0">
              <a:lnSpc>
                <a:spcPct val="150000"/>
              </a:lnSpc>
              <a:buNone/>
            </a:pPr>
            <a:r>
              <a:rPr lang="pl-PL" altLang="pl-PL" sz="1900" b="1" dirty="0" smtClean="0">
                <a:solidFill>
                  <a:srgbClr val="FF0000"/>
                </a:solidFill>
              </a:rPr>
              <a:t>22 lipca: </a:t>
            </a:r>
            <a:r>
              <a:rPr lang="pl-PL" altLang="pl-PL" sz="1900" b="1" dirty="0" smtClean="0">
                <a:solidFill>
                  <a:prstClr val="black"/>
                </a:solidFill>
              </a:rPr>
              <a:t>                         ogłoszenie listy kandydatów zakwalifikowanych i niezakwalifikowanych </a:t>
            </a:r>
          </a:p>
          <a:p>
            <a:pPr marL="0" lvl="0" indent="0">
              <a:lnSpc>
                <a:spcPct val="150000"/>
              </a:lnSpc>
              <a:buNone/>
            </a:pPr>
            <a:r>
              <a:rPr lang="pl-PL" altLang="pl-PL" sz="1900" b="1" dirty="0" smtClean="0">
                <a:solidFill>
                  <a:srgbClr val="FF0000"/>
                </a:solidFill>
              </a:rPr>
              <a:t>23 lipca  </a:t>
            </a:r>
            <a:r>
              <a:rPr lang="pl-PL" altLang="pl-PL" sz="1900" b="1" dirty="0">
                <a:solidFill>
                  <a:srgbClr val="FF0000"/>
                </a:solidFill>
              </a:rPr>
              <a:t>– 30 lipca:  </a:t>
            </a:r>
            <a:r>
              <a:rPr lang="pl-PL" altLang="pl-PL" sz="1900" b="1" dirty="0">
                <a:solidFill>
                  <a:prstClr val="black"/>
                </a:solidFill>
              </a:rPr>
              <a:t> </a:t>
            </a:r>
            <a:r>
              <a:rPr lang="pl-PL" altLang="pl-PL" sz="1900" b="1" dirty="0" smtClean="0">
                <a:solidFill>
                  <a:prstClr val="black"/>
                </a:solidFill>
              </a:rPr>
              <a:t>   potwierdzenie </a:t>
            </a:r>
            <a:r>
              <a:rPr lang="pl-PL" altLang="pl-PL" sz="1900" b="1" dirty="0">
                <a:solidFill>
                  <a:prstClr val="black"/>
                </a:solidFill>
              </a:rPr>
              <a:t>przez rodzica kandydata woli podjęcia nauki (złożenie oryginałów </a:t>
            </a:r>
            <a:br>
              <a:rPr lang="pl-PL" altLang="pl-PL" sz="1900" b="1" dirty="0">
                <a:solidFill>
                  <a:prstClr val="black"/>
                </a:solidFill>
              </a:rPr>
            </a:br>
            <a:r>
              <a:rPr lang="pl-PL" altLang="pl-PL" sz="1900" b="1" dirty="0">
                <a:solidFill>
                  <a:prstClr val="black"/>
                </a:solidFill>
              </a:rPr>
              <a:t>                            </a:t>
            </a:r>
            <a:r>
              <a:rPr lang="pl-PL" altLang="pl-PL" sz="1900" b="1" dirty="0" smtClean="0">
                <a:solidFill>
                  <a:prstClr val="black"/>
                </a:solidFill>
              </a:rPr>
              <a:t>           </a:t>
            </a:r>
            <a:r>
              <a:rPr lang="pl-PL" altLang="pl-PL" sz="1900" b="1" dirty="0">
                <a:solidFill>
                  <a:prstClr val="black"/>
                </a:solidFill>
              </a:rPr>
              <a:t>świadectwa ukończenia szkoły,  zaświadczenia o wynikach egzaminu, w przypadku </a:t>
            </a:r>
            <a:r>
              <a:rPr lang="pl-PL" altLang="pl-PL" sz="1900" b="1" dirty="0" smtClean="0">
                <a:solidFill>
                  <a:prstClr val="black"/>
                </a:solidFill>
              </a:rPr>
              <a:t/>
            </a:r>
            <a:br>
              <a:rPr lang="pl-PL" altLang="pl-PL" sz="1900" b="1" dirty="0" smtClean="0">
                <a:solidFill>
                  <a:prstClr val="black"/>
                </a:solidFill>
              </a:rPr>
            </a:br>
            <a:r>
              <a:rPr lang="pl-PL" altLang="pl-PL" sz="1900" b="1" dirty="0" smtClean="0">
                <a:solidFill>
                  <a:prstClr val="black"/>
                </a:solidFill>
              </a:rPr>
              <a:t>                             	    kandydatów do </a:t>
            </a:r>
            <a:r>
              <a:rPr lang="pl-PL" altLang="pl-PL" sz="1900" b="1" dirty="0">
                <a:solidFill>
                  <a:prstClr val="black"/>
                </a:solidFill>
              </a:rPr>
              <a:t>szkół kształcenia branżowego – zaświadczenia o braku przeciwskazań do </a:t>
            </a:r>
            <a:r>
              <a:rPr lang="pl-PL" altLang="pl-PL" sz="1900" b="1" dirty="0" smtClean="0">
                <a:solidFill>
                  <a:prstClr val="black"/>
                </a:solidFill>
              </a:rPr>
              <a:t/>
            </a:r>
            <a:br>
              <a:rPr lang="pl-PL" altLang="pl-PL" sz="1900" b="1" dirty="0" smtClean="0">
                <a:solidFill>
                  <a:prstClr val="black"/>
                </a:solidFill>
              </a:rPr>
            </a:br>
            <a:r>
              <a:rPr lang="pl-PL" altLang="pl-PL" sz="1900" b="1" dirty="0" smtClean="0">
                <a:solidFill>
                  <a:prstClr val="black"/>
                </a:solidFill>
              </a:rPr>
              <a:t>                                       wykonywania wybranego </a:t>
            </a:r>
            <a:r>
              <a:rPr lang="pl-PL" altLang="pl-PL" sz="1900" b="1" dirty="0">
                <a:solidFill>
                  <a:prstClr val="black"/>
                </a:solidFill>
              </a:rPr>
              <a:t>zawodu</a:t>
            </a:r>
          </a:p>
          <a:p>
            <a:pPr marL="0" lvl="0" indent="0">
              <a:lnSpc>
                <a:spcPct val="150000"/>
              </a:lnSpc>
              <a:buNone/>
            </a:pPr>
            <a:r>
              <a:rPr lang="pl-PL" altLang="pl-PL" sz="1900" b="1" dirty="0">
                <a:solidFill>
                  <a:srgbClr val="FF0000"/>
                </a:solidFill>
              </a:rPr>
              <a:t>2 sierpnia: </a:t>
            </a:r>
            <a:r>
              <a:rPr lang="pl-PL" altLang="pl-PL" sz="1900" b="1" dirty="0">
                <a:solidFill>
                  <a:prstClr val="black"/>
                </a:solidFill>
              </a:rPr>
              <a:t> </a:t>
            </a:r>
            <a:r>
              <a:rPr lang="pl-PL" altLang="pl-PL" sz="1900" b="1" dirty="0" smtClean="0">
                <a:solidFill>
                  <a:prstClr val="black"/>
                </a:solidFill>
              </a:rPr>
              <a:t>               ogłoszenie listy </a:t>
            </a:r>
            <a:r>
              <a:rPr lang="pl-PL" altLang="pl-PL" sz="1900" b="1" dirty="0">
                <a:solidFill>
                  <a:prstClr val="black"/>
                </a:solidFill>
              </a:rPr>
              <a:t>kandydatów przyjętych i </a:t>
            </a:r>
            <a:r>
              <a:rPr lang="pl-PL" altLang="pl-PL" sz="1900" b="1" dirty="0" smtClean="0">
                <a:solidFill>
                  <a:prstClr val="black"/>
                </a:solidFill>
              </a:rPr>
              <a:t>nieprzyjętych. </a:t>
            </a:r>
            <a:endParaRPr lang="pl-PL" altLang="pl-PL" sz="1900" dirty="0">
              <a:solidFill>
                <a:prstClr val="black"/>
              </a:solidFill>
            </a:endParaRPr>
          </a:p>
          <a:p>
            <a:pPr marL="0" lvl="0" indent="0">
              <a:lnSpc>
                <a:spcPct val="150000"/>
              </a:lnSpc>
              <a:buNone/>
            </a:pPr>
            <a:r>
              <a:rPr lang="pl-PL" altLang="pl-PL" sz="2200" b="1" dirty="0" smtClean="0">
                <a:solidFill>
                  <a:srgbClr val="0070C0"/>
                </a:solidFill>
              </a:rPr>
              <a:t>Kandydaci </a:t>
            </a:r>
            <a:r>
              <a:rPr lang="pl-PL" altLang="pl-PL" sz="2200" b="1" dirty="0">
                <a:solidFill>
                  <a:srgbClr val="0070C0"/>
                </a:solidFill>
              </a:rPr>
              <a:t>do szkół prowadzących kształcenie branżowe – konieczne skierowanie na badania lekarskie </a:t>
            </a:r>
            <a:endParaRPr lang="pl-PL" altLang="pl-PL" sz="1600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330385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Tytuł 1"/>
          <p:cNvSpPr>
            <a:spLocks noGrp="1"/>
          </p:cNvSpPr>
          <p:nvPr>
            <p:ph type="title"/>
          </p:nvPr>
        </p:nvSpPr>
        <p:spPr>
          <a:xfrm>
            <a:off x="754603" y="130629"/>
            <a:ext cx="9397474" cy="865414"/>
          </a:xfrm>
        </p:spPr>
        <p:txBody>
          <a:bodyPr/>
          <a:lstStyle/>
          <a:p>
            <a:pPr algn="ctr" eaLnBrk="1" hangingPunct="1"/>
            <a:r>
              <a:rPr lang="pl-PL" altLang="pl-PL" b="1" i="1" dirty="0">
                <a:solidFill>
                  <a:srgbClr val="002060"/>
                </a:solidFill>
                <a:latin typeface="+mn-lt"/>
              </a:rPr>
              <a:t>Gdzie szukać informacji?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5944" y="996043"/>
            <a:ext cx="11431950" cy="5861957"/>
          </a:xfrm>
        </p:spPr>
        <p:txBody>
          <a:bodyPr>
            <a:normAutofit/>
          </a:bodyPr>
          <a:lstStyle/>
          <a:p>
            <a:pPr lvl="0">
              <a:buFont typeface="Wingdings" panose="05000000000000000000" pitchFamily="2" charset="2"/>
              <a:buChar char="q"/>
            </a:pPr>
            <a:r>
              <a:rPr lang="pl-PL" sz="2400" b="1" dirty="0" smtClean="0">
                <a:solidFill>
                  <a:prstClr val="black"/>
                </a:solidFill>
              </a:rPr>
              <a:t> Strony </a:t>
            </a:r>
            <a:r>
              <a:rPr lang="pl-PL" sz="2400" b="1" dirty="0">
                <a:solidFill>
                  <a:prstClr val="black"/>
                </a:solidFill>
              </a:rPr>
              <a:t>internetowe szkół ponadpodstawowych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pl-PL" sz="2400" b="1" dirty="0">
                <a:solidFill>
                  <a:prstClr val="black"/>
                </a:solidFill>
              </a:rPr>
              <a:t> Specjalistyczna Poradnia Zawodowa w Lublinie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pl-PL" sz="2400" b="1" dirty="0">
                <a:solidFill>
                  <a:prstClr val="black"/>
                </a:solidFill>
              </a:rPr>
              <a:t> Poradnia </a:t>
            </a:r>
            <a:r>
              <a:rPr lang="pl-PL" sz="2400" b="1" dirty="0" err="1">
                <a:solidFill>
                  <a:prstClr val="black"/>
                </a:solidFill>
              </a:rPr>
              <a:t>Psychologiczno</a:t>
            </a:r>
            <a:r>
              <a:rPr lang="pl-PL" sz="2400" b="1" dirty="0">
                <a:solidFill>
                  <a:prstClr val="black"/>
                </a:solidFill>
              </a:rPr>
              <a:t> – Pedagogiczna 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pl-PL" sz="2400" dirty="0">
                <a:solidFill>
                  <a:prstClr val="black"/>
                </a:solidFill>
              </a:rPr>
              <a:t> </a:t>
            </a:r>
            <a:r>
              <a:rPr lang="pl-PL" sz="2400" b="1" dirty="0">
                <a:solidFill>
                  <a:prstClr val="black"/>
                </a:solidFill>
              </a:rPr>
              <a:t>Strony internetowe:</a:t>
            </a:r>
          </a:p>
          <a:p>
            <a:pPr marL="91440" lvl="0" indent="-91440">
              <a:spcBef>
                <a:spcPts val="1200"/>
              </a:spcBef>
              <a:spcAft>
                <a:spcPts val="200"/>
              </a:spcAft>
              <a:buClr>
                <a:srgbClr val="E48312"/>
              </a:buClr>
              <a:buSzPct val="100000"/>
              <a:buFont typeface="Calibri" panose="020F0502020204030204" pitchFamily="34" charset="0"/>
              <a:buChar char=" "/>
              <a:defRPr/>
            </a:pPr>
            <a:r>
              <a:rPr lang="pl-PL" sz="2100" b="1" dirty="0">
                <a:solidFill>
                  <a:srgbClr val="4472C4">
                    <a:lumMod val="75000"/>
                  </a:srgbClr>
                </a:solidFill>
                <a:hlinkClick r:id="rId2"/>
              </a:rPr>
              <a:t>https://www.kuratorium.lublin.pl</a:t>
            </a:r>
            <a:r>
              <a:rPr lang="pl-PL" sz="2100" b="1" dirty="0">
                <a:solidFill>
                  <a:srgbClr val="4472C4">
                    <a:lumMod val="75000"/>
                  </a:srgbClr>
                </a:solidFill>
              </a:rPr>
              <a:t>    </a:t>
            </a:r>
            <a:r>
              <a:rPr lang="pl-PL" sz="2100" b="1" dirty="0" smtClean="0">
                <a:solidFill>
                  <a:srgbClr val="4472C4">
                    <a:lumMod val="75000"/>
                  </a:srgbClr>
                </a:solidFill>
              </a:rPr>
              <a:t>-  </a:t>
            </a:r>
            <a:r>
              <a:rPr lang="pl-PL" sz="2100" b="1" dirty="0" smtClean="0"/>
              <a:t>Informator </a:t>
            </a:r>
            <a:r>
              <a:rPr lang="pl-PL" sz="2100" b="1" dirty="0"/>
              <a:t>o zawodach, </a:t>
            </a:r>
            <a:r>
              <a:rPr lang="pl-PL" sz="2100" b="1" dirty="0" smtClean="0"/>
              <a:t>Harmonogram rekrutacji…</a:t>
            </a:r>
            <a:endParaRPr lang="pl-PL" sz="2100" b="1" dirty="0"/>
          </a:p>
          <a:p>
            <a:pPr marL="91440" lvl="0" indent="-91440">
              <a:spcBef>
                <a:spcPts val="1200"/>
              </a:spcBef>
              <a:spcAft>
                <a:spcPts val="200"/>
              </a:spcAft>
              <a:buClr>
                <a:srgbClr val="E48312"/>
              </a:buClr>
              <a:buSzPct val="100000"/>
              <a:buFont typeface="Calibri" panose="020F0502020204030204" pitchFamily="34" charset="0"/>
              <a:buChar char=" "/>
              <a:defRPr/>
            </a:pPr>
            <a:r>
              <a:rPr lang="pl-PL" sz="2100" b="1" dirty="0">
                <a:hlinkClick r:id="rId3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https://zawodowcy.lublin.eu</a:t>
            </a:r>
            <a:r>
              <a:rPr lang="pl-PL" sz="2100" b="1" dirty="0" smtClean="0">
                <a:hlinkClick r:id="rId3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/ </a:t>
            </a:r>
            <a:endParaRPr lang="pl-PL" sz="2100" b="1" dirty="0">
              <a:hlinkClick r:id="rId3">
                <a:extLst>
                  <a:ext uri="{A12FA001-AC4F-418D-AE19-62706E023703}">
                    <ahyp:hlinkClr xmlns="" xmlns:ahyp="http://schemas.microsoft.com/office/drawing/2018/hyperlinkcolor" val="tx"/>
                  </a:ext>
                </a:extLst>
              </a:hlinkClick>
            </a:endParaRPr>
          </a:p>
          <a:p>
            <a:pPr marL="91440" lvl="0" indent="-91440">
              <a:spcBef>
                <a:spcPts val="1200"/>
              </a:spcBef>
              <a:spcAft>
                <a:spcPts val="200"/>
              </a:spcAft>
              <a:buClr>
                <a:srgbClr val="E48312"/>
              </a:buClr>
              <a:buSzPct val="100000"/>
              <a:buFont typeface="Calibri" panose="020F0502020204030204" pitchFamily="34" charset="0"/>
              <a:buChar char=" "/>
              <a:defRPr/>
            </a:pPr>
            <a:r>
              <a:rPr lang="pl-PL" sz="2100" b="1" dirty="0" smtClean="0">
                <a:hlinkClick r:id="rId3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http</a:t>
            </a:r>
            <a:r>
              <a:rPr lang="pl-PL" sz="2100" b="1" dirty="0">
                <a:hlinkClick r:id="rId3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://ore.pl</a:t>
            </a:r>
            <a:endParaRPr lang="pl-PL" sz="2100" b="1" dirty="0"/>
          </a:p>
          <a:p>
            <a:pPr marL="91440" lvl="0" indent="-91440">
              <a:spcBef>
                <a:spcPts val="1200"/>
              </a:spcBef>
              <a:spcAft>
                <a:spcPts val="200"/>
              </a:spcAft>
              <a:buClr>
                <a:srgbClr val="E48312"/>
              </a:buClr>
              <a:buSzPct val="100000"/>
              <a:buFont typeface="Calibri" panose="020F0502020204030204" pitchFamily="34" charset="0"/>
              <a:buChar char=" "/>
              <a:defRPr/>
            </a:pPr>
            <a:r>
              <a:rPr lang="pl-PL" sz="2100" b="1" dirty="0">
                <a:hlinkClick r:id="rId4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https://men.gov.pl</a:t>
            </a:r>
            <a:r>
              <a:rPr lang="pl-PL" sz="2100" b="1" dirty="0"/>
              <a:t> </a:t>
            </a:r>
          </a:p>
          <a:p>
            <a:pPr marL="91440" lvl="0" indent="-91440">
              <a:spcBef>
                <a:spcPts val="1200"/>
              </a:spcBef>
              <a:spcAft>
                <a:spcPts val="200"/>
              </a:spcAft>
              <a:buClr>
                <a:srgbClr val="E48312"/>
              </a:buClr>
              <a:buSzPct val="100000"/>
              <a:buFont typeface="Calibri" panose="020F0502020204030204" pitchFamily="34" charset="0"/>
              <a:buChar char=" "/>
              <a:defRPr/>
            </a:pPr>
            <a:r>
              <a:rPr lang="pl-PL" sz="2100" b="1" dirty="0">
                <a:hlinkClick r:id="rId5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http://www.cke.edu.pl</a:t>
            </a:r>
            <a:r>
              <a:rPr lang="pl-PL" sz="2100" b="1" dirty="0"/>
              <a:t> </a:t>
            </a:r>
          </a:p>
          <a:p>
            <a:pPr marL="91440" lvl="0" indent="-91440">
              <a:spcBef>
                <a:spcPts val="1200"/>
              </a:spcBef>
              <a:spcAft>
                <a:spcPts val="200"/>
              </a:spcAft>
              <a:buClr>
                <a:srgbClr val="E48312"/>
              </a:buClr>
              <a:buSzPct val="100000"/>
              <a:buFont typeface="Calibri" panose="020F0502020204030204" pitchFamily="34" charset="0"/>
              <a:buChar char=" "/>
              <a:defRPr/>
            </a:pPr>
            <a:r>
              <a:rPr lang="pl-PL" sz="2100" b="1" dirty="0">
                <a:hlinkClick r:id="rId6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http://www.oke.krakow.</a:t>
            </a:r>
            <a:endParaRPr lang="pl-PL" sz="3200" b="1" dirty="0"/>
          </a:p>
          <a:p>
            <a:pPr eaLnBrk="1" hangingPunct="1">
              <a:lnSpc>
                <a:spcPct val="90000"/>
              </a:lnSpc>
              <a:defRPr/>
            </a:pPr>
            <a:endParaRPr lang="pl-PL" sz="2400" b="1" dirty="0">
              <a:solidFill>
                <a:srgbClr val="FF0000"/>
              </a:solidFill>
            </a:endParaRPr>
          </a:p>
          <a:p>
            <a:pPr>
              <a:buClr>
                <a:srgbClr val="A53010"/>
              </a:buClr>
              <a:defRPr/>
            </a:pPr>
            <a:endParaRPr lang="pl-PL" sz="2400" b="1" dirty="0">
              <a:solidFill>
                <a:prstClr val="black"/>
              </a:solidFill>
            </a:endParaRPr>
          </a:p>
          <a:p>
            <a:pPr marL="0" indent="0">
              <a:buClr>
                <a:srgbClr val="A53010"/>
              </a:buClr>
              <a:buNone/>
              <a:defRPr/>
            </a:pPr>
            <a:endParaRPr lang="pl-PL" dirty="0">
              <a:solidFill>
                <a:prstClr val="black"/>
              </a:solidFill>
            </a:endParaRPr>
          </a:p>
          <a:p>
            <a:pPr algn="ctr" eaLnBrk="1" hangingPunct="1">
              <a:lnSpc>
                <a:spcPct val="90000"/>
              </a:lnSpc>
              <a:buFont typeface="Wingdings 3" panose="05040102010807070707" pitchFamily="18" charset="2"/>
              <a:buNone/>
              <a:defRPr/>
            </a:pPr>
            <a:endParaRPr lang="pl-PL" sz="1500" b="1" dirty="0">
              <a:solidFill>
                <a:srgbClr val="006600"/>
              </a:solidFill>
            </a:endParaRPr>
          </a:p>
        </p:txBody>
      </p:sp>
      <p:pic>
        <p:nvPicPr>
          <p:cNvPr id="2" name="Obraz 1">
            <a:extLst>
              <a:ext uri="{FF2B5EF4-FFF2-40B4-BE49-F238E27FC236}">
                <a16:creationId xmlns:a16="http://schemas.microsoft.com/office/drawing/2014/main" id="{C48A39F7-A712-43FE-8DA1-1E426F716C4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291480" y="4067105"/>
            <a:ext cx="3721193" cy="2790895"/>
          </a:xfrm>
          <a:prstGeom prst="rect">
            <a:avLst/>
          </a:prstGeom>
        </p:spPr>
      </p:pic>
      <p:pic>
        <p:nvPicPr>
          <p:cNvPr id="4" name="Obraz 3">
            <a:extLst>
              <a:ext uri="{FF2B5EF4-FFF2-40B4-BE49-F238E27FC236}">
                <a16:creationId xmlns:a16="http://schemas.microsoft.com/office/drawing/2014/main" id="{124DEE9E-7483-42EF-9A37-5D85BCC0296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343071" y="6157806"/>
            <a:ext cx="2664183" cy="664522"/>
          </a:xfrm>
          <a:prstGeom prst="rect">
            <a:avLst/>
          </a:prstGeom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id="{7FB2E94C-CA00-4824-ABC3-A8F94E6D379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248345" y="5956621"/>
            <a:ext cx="2810500" cy="1066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55319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0311354-A310-47B5-A280-15C7F744C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4400" b="1" i="1" spc="0" dirty="0">
                <a:solidFill>
                  <a:srgbClr val="002060"/>
                </a:solidFill>
                <a:latin typeface="Calibri"/>
              </a:rPr>
              <a:t>Pamiętajmy!!!</a:t>
            </a:r>
            <a:endParaRPr lang="pl-PL" dirty="0">
              <a:solidFill>
                <a:srgbClr val="002060"/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99AF5DC-56B2-458C-9D69-FC759245BF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5129" y="1690688"/>
            <a:ext cx="11566816" cy="4366807"/>
          </a:xfrm>
        </p:spPr>
        <p:txBody>
          <a:bodyPr>
            <a:normAutofit/>
          </a:bodyPr>
          <a:lstStyle/>
          <a:p>
            <a:pPr marL="0" lvl="0" indent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pl-PL" sz="2400" dirty="0">
                <a:solidFill>
                  <a:prstClr val="black"/>
                </a:solidFill>
              </a:rPr>
              <a:t>Nie wszyscy </a:t>
            </a:r>
            <a:r>
              <a:rPr lang="pl-PL" sz="2400" dirty="0" smtClean="0">
                <a:solidFill>
                  <a:prstClr val="black"/>
                </a:solidFill>
              </a:rPr>
              <a:t>młodzi ludzie, </a:t>
            </a:r>
            <a:r>
              <a:rPr lang="pl-PL" sz="2400" dirty="0">
                <a:solidFill>
                  <a:prstClr val="black"/>
                </a:solidFill>
              </a:rPr>
              <a:t>którzy kończą </a:t>
            </a:r>
            <a:r>
              <a:rPr lang="pl-PL" sz="2400" dirty="0" smtClean="0">
                <a:solidFill>
                  <a:prstClr val="black"/>
                </a:solidFill>
              </a:rPr>
              <a:t>edukację </a:t>
            </a:r>
            <a:r>
              <a:rPr lang="pl-PL" sz="2400" dirty="0">
                <a:solidFill>
                  <a:prstClr val="black"/>
                </a:solidFill>
              </a:rPr>
              <a:t>w szkole podstawowej  są gotowi </a:t>
            </a:r>
            <a:br>
              <a:rPr lang="pl-PL" sz="2400" dirty="0">
                <a:solidFill>
                  <a:prstClr val="black"/>
                </a:solidFill>
              </a:rPr>
            </a:br>
            <a:r>
              <a:rPr lang="pl-PL" sz="2400" dirty="0">
                <a:solidFill>
                  <a:prstClr val="black"/>
                </a:solidFill>
              </a:rPr>
              <a:t>do wyboru konkretnego zawodu!</a:t>
            </a:r>
          </a:p>
          <a:p>
            <a:pPr marL="0" lvl="0" indent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pl-PL" sz="2400" dirty="0">
                <a:solidFill>
                  <a:prstClr val="black"/>
                </a:solidFill>
              </a:rPr>
              <a:t>Jeżeli dziecko należy  do tej grupy powinno wybrać taki profil, który da mu możliwość zmiany i  rozwoju w późniejszym </a:t>
            </a:r>
            <a:r>
              <a:rPr lang="pl-PL" sz="2400" dirty="0" smtClean="0">
                <a:solidFill>
                  <a:prstClr val="black"/>
                </a:solidFill>
              </a:rPr>
              <a:t>okresie życia, na kolejnym etapie edukacji.</a:t>
            </a:r>
            <a:endParaRPr lang="pl-PL" sz="2400" dirty="0" smtClean="0"/>
          </a:p>
          <a:p>
            <a:pPr marL="0" lvl="0" indent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pl-PL" sz="2400" b="1" dirty="0" smtClean="0"/>
              <a:t>Jeżeli </a:t>
            </a:r>
            <a:r>
              <a:rPr lang="pl-PL" sz="2400" b="1" dirty="0"/>
              <a:t>dziecko:</a:t>
            </a: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defRPr/>
            </a:pPr>
            <a:r>
              <a:rPr lang="pl-PL" sz="2400" b="1" dirty="0"/>
              <a:t>ma pytania dotyczące wyborów edukacyjnych i zawodowych</a:t>
            </a: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  <a:defRPr/>
            </a:pPr>
            <a:r>
              <a:rPr lang="pl-PL" sz="2400" b="1" dirty="0"/>
              <a:t>chce dowiedzieć się więcej na temat ścieżek </a:t>
            </a:r>
            <a:r>
              <a:rPr lang="pl-PL" sz="2400" b="1" dirty="0" smtClean="0"/>
              <a:t>kształcenia</a:t>
            </a:r>
          </a:p>
          <a:p>
            <a:pPr marL="0" lvl="0" indent="0">
              <a:lnSpc>
                <a:spcPct val="100000"/>
              </a:lnSpc>
              <a:spcBef>
                <a:spcPct val="20000"/>
              </a:spcBef>
              <a:buNone/>
              <a:defRPr/>
            </a:pPr>
            <a:r>
              <a:rPr lang="pl-PL" sz="2400" b="1" dirty="0" smtClean="0"/>
              <a:t>powinno skontaktować </a:t>
            </a:r>
            <a:r>
              <a:rPr lang="pl-PL" sz="2400" b="1" dirty="0"/>
              <a:t>się z </a:t>
            </a:r>
            <a:r>
              <a:rPr lang="pl-PL" sz="2400" b="1" dirty="0" smtClean="0"/>
              <a:t>doradcą zawodowym w szkole lub poradni </a:t>
            </a:r>
            <a:r>
              <a:rPr lang="pl-PL" sz="2400" b="1" dirty="0" err="1" smtClean="0"/>
              <a:t>psychologiczno</a:t>
            </a:r>
            <a:r>
              <a:rPr lang="pl-PL" sz="2400" b="1" dirty="0" smtClean="0"/>
              <a:t> – pedagogicznej.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353306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81025" y="815788"/>
            <a:ext cx="10642787" cy="5638800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pl-PL" sz="2100" b="1" dirty="0">
              <a:solidFill>
                <a:srgbClr val="00B0F0"/>
              </a:solidFill>
            </a:endParaRPr>
          </a:p>
          <a:p>
            <a:pPr marL="0" indent="0">
              <a:buClr>
                <a:srgbClr val="A53010"/>
              </a:buClr>
              <a:buNone/>
              <a:defRPr/>
            </a:pPr>
            <a:r>
              <a:rPr lang="pl-PL" b="1" i="1" dirty="0">
                <a:solidFill>
                  <a:srgbClr val="00B050"/>
                </a:solidFill>
              </a:rPr>
              <a:t>Państwa Dzieciom życzę powodzenia na egzaminie </a:t>
            </a:r>
            <a:r>
              <a:rPr lang="pl-PL" b="1" i="1" dirty="0" smtClean="0">
                <a:solidFill>
                  <a:srgbClr val="00B050"/>
                </a:solidFill>
              </a:rPr>
              <a:t>ósmoklasisty </a:t>
            </a:r>
            <a:r>
              <a:rPr lang="pl-PL" b="1" i="1" dirty="0">
                <a:solidFill>
                  <a:srgbClr val="00B050"/>
                </a:solidFill>
              </a:rPr>
              <a:t/>
            </a:r>
            <a:br>
              <a:rPr lang="pl-PL" b="1" i="1" dirty="0">
                <a:solidFill>
                  <a:srgbClr val="00B050"/>
                </a:solidFill>
              </a:rPr>
            </a:br>
            <a:r>
              <a:rPr lang="pl-PL" b="1" i="1" dirty="0">
                <a:solidFill>
                  <a:srgbClr val="00B050"/>
                </a:solidFill>
              </a:rPr>
              <a:t>oraz odpowiedzialnych wyborów edukacyjnych i zawodowych </a:t>
            </a:r>
            <a:endParaRPr lang="pl-PL" sz="2400" b="1" i="1" dirty="0">
              <a:solidFill>
                <a:srgbClr val="00B050"/>
              </a:solidFill>
            </a:endParaRPr>
          </a:p>
          <a:p>
            <a:pPr marL="0" lvl="0" indent="0" algn="ctr">
              <a:buNone/>
            </a:pPr>
            <a:endParaRPr lang="pl-PL" sz="2400" b="1" i="1" dirty="0">
              <a:solidFill>
                <a:srgbClr val="00B050"/>
              </a:solidFill>
            </a:endParaRPr>
          </a:p>
          <a:p>
            <a:pPr marL="0" lvl="0" indent="0" algn="ctr">
              <a:buNone/>
            </a:pPr>
            <a:endParaRPr lang="pl-PL" sz="2400" b="1" i="1" dirty="0">
              <a:solidFill>
                <a:prstClr val="black"/>
              </a:solidFill>
            </a:endParaRPr>
          </a:p>
          <a:p>
            <a:pPr marL="0" lvl="0" indent="0" algn="ctr">
              <a:buNone/>
            </a:pPr>
            <a:endParaRPr lang="pl-PL" sz="2400" b="1" i="1" dirty="0">
              <a:solidFill>
                <a:prstClr val="black"/>
              </a:solidFill>
            </a:endParaRPr>
          </a:p>
          <a:p>
            <a:pPr marL="0" lvl="0" indent="0" algn="ctr">
              <a:buNone/>
            </a:pPr>
            <a:r>
              <a:rPr lang="pl-PL" sz="2400" b="1" i="1" dirty="0">
                <a:solidFill>
                  <a:prstClr val="black"/>
                </a:solidFill>
              </a:rPr>
              <a:t>Iwona  Lipiec  </a:t>
            </a:r>
          </a:p>
          <a:p>
            <a:pPr marL="0" lvl="0" indent="0" algn="ctr">
              <a:buNone/>
            </a:pPr>
            <a:r>
              <a:rPr lang="pl-PL" sz="2400" b="1" i="1" dirty="0">
                <a:solidFill>
                  <a:prstClr val="black"/>
                </a:solidFill>
              </a:rPr>
              <a:t>Doradca  zawodowy w Zespole Szkół nr 5 im. Jana Pawła II </a:t>
            </a:r>
            <a:br>
              <a:rPr lang="pl-PL" sz="2400" b="1" i="1" dirty="0">
                <a:solidFill>
                  <a:prstClr val="black"/>
                </a:solidFill>
              </a:rPr>
            </a:br>
            <a:r>
              <a:rPr lang="pl-PL" sz="2400" b="1" i="1" dirty="0">
                <a:solidFill>
                  <a:prstClr val="black"/>
                </a:solidFill>
              </a:rPr>
              <a:t>w Lublinie</a:t>
            </a:r>
          </a:p>
          <a:p>
            <a:pPr marL="0" lvl="0" indent="0" algn="ctr">
              <a:buNone/>
            </a:pPr>
            <a:r>
              <a:rPr lang="pl-PL" sz="2400" b="1" i="1" dirty="0">
                <a:solidFill>
                  <a:prstClr val="black"/>
                </a:solidFill>
              </a:rPr>
              <a:t>Konsultant ds. doradztwa zawodowego </a:t>
            </a:r>
            <a:br>
              <a:rPr lang="pl-PL" sz="2400" b="1" i="1" dirty="0">
                <a:solidFill>
                  <a:prstClr val="black"/>
                </a:solidFill>
              </a:rPr>
            </a:br>
            <a:r>
              <a:rPr lang="pl-PL" sz="2400" b="1" i="1" dirty="0">
                <a:solidFill>
                  <a:prstClr val="black"/>
                </a:solidFill>
              </a:rPr>
              <a:t>w Lubelskim Samorządowym Centrum Doskonalenia Nauczycieli </a:t>
            </a:r>
          </a:p>
          <a:p>
            <a:pPr marL="0" lvl="0" indent="0" algn="ctr">
              <a:buNone/>
            </a:pPr>
            <a:r>
              <a:rPr lang="pl-PL" sz="2400" b="1" i="1" dirty="0">
                <a:solidFill>
                  <a:prstClr val="black"/>
                </a:solidFill>
                <a:hlinkClick r:id="rId2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ilipiec@lscdn.pl</a:t>
            </a:r>
            <a:r>
              <a:rPr lang="pl-PL" sz="2400" b="1" i="1" dirty="0">
                <a:solidFill>
                  <a:prstClr val="black"/>
                </a:solidFill>
              </a:rPr>
              <a:t> </a:t>
            </a:r>
          </a:p>
          <a:p>
            <a:pPr algn="ctr" eaLnBrk="1" hangingPunct="1">
              <a:lnSpc>
                <a:spcPct val="90000"/>
              </a:lnSpc>
              <a:buFont typeface="Wingdings 3" panose="05040102010807070707" pitchFamily="18" charset="2"/>
              <a:buNone/>
              <a:defRPr/>
            </a:pPr>
            <a:endParaRPr lang="pl-PL" sz="1500" b="1" dirty="0">
              <a:solidFill>
                <a:srgbClr val="006600"/>
              </a:solidFill>
            </a:endParaRPr>
          </a:p>
        </p:txBody>
      </p:sp>
      <p:pic>
        <p:nvPicPr>
          <p:cNvPr id="4" name="Obraz 3" descr="Obraz zawierający żywność, owoce, zegar, talerz&#10;&#10;Opis wygenerowany automatycznie">
            <a:extLst>
              <a:ext uri="{FF2B5EF4-FFF2-40B4-BE49-F238E27FC236}">
                <a16:creationId xmlns:a16="http://schemas.microsoft.com/office/drawing/2014/main" id="{66054F19-CDA6-4827-96D2-B521110B27C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7035" y="2106706"/>
            <a:ext cx="1969993" cy="1926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33660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138CE44-6994-46B7-BFDF-58729A4BCA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0659" y="322729"/>
            <a:ext cx="11600329" cy="5854234"/>
          </a:xfrm>
        </p:spPr>
        <p:txBody>
          <a:bodyPr/>
          <a:lstStyle/>
          <a:p>
            <a:pPr marL="0" lvl="0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Szanowni Państwo,</a:t>
            </a:r>
          </a:p>
          <a:p>
            <a:pPr marL="0" lvl="0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Wybór szkoły ponadpodstawowej to jedna z </a:t>
            </a:r>
            <a:r>
              <a:rPr lang="pl-PL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trudniejszych decyzji </a:t>
            </a: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 życiu młodego człowieka. </a:t>
            </a:r>
            <a:r>
              <a:rPr lang="pl-PL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Ważne </a:t>
            </a: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jest, </a:t>
            </a:r>
            <a:r>
              <a:rPr lang="pl-PL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aby wybory </a:t>
            </a: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Państwa </a:t>
            </a:r>
            <a:r>
              <a:rPr lang="pl-PL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dzieci </a:t>
            </a: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były </a:t>
            </a:r>
            <a:r>
              <a:rPr lang="pl-PL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odpowiedzialne, aby  przy podejmowaniu decyzji uwzględnić możliwości</a:t>
            </a: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zainteresowania, </a:t>
            </a:r>
            <a:r>
              <a:rPr lang="pl-PL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predyspozycje  </a:t>
            </a: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oraz przeanalizować kryteria wyboru poszczególnych typów szkół. </a:t>
            </a:r>
          </a:p>
          <a:p>
            <a:pPr marL="0" lvl="0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Państwa </a:t>
            </a:r>
            <a:r>
              <a:rPr lang="pl-PL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dzieci mogą kontynuować  naukę </a:t>
            </a: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 liceum, technikum </a:t>
            </a:r>
            <a:b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branżowej szkole I stopnia. Każda z tych typów szkół to dobry wybór! </a:t>
            </a:r>
          </a:p>
          <a:p>
            <a:pPr marL="0" lvl="0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Przed podjęciem decyzji o wyborze typu szkoły i profilu klasy zachęcam Państwa do wspólnej pracy z dzieckiem z wykorzystaniem przygotowanej prezentacji.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820689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0501" y="341197"/>
            <a:ext cx="11591499" cy="1231871"/>
          </a:xfrm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pl-PL" b="1" i="1" dirty="0">
                <a:solidFill>
                  <a:srgbClr val="002060"/>
                </a:solidFill>
                <a:latin typeface="+mn-lt"/>
              </a:rPr>
              <a:t>Co warto wiedzieć?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9307" y="1905000"/>
            <a:ext cx="11932693" cy="4953000"/>
          </a:xfrm>
        </p:spPr>
        <p:txBody>
          <a:bodyPr rtlCol="0">
            <a:normAutofit fontScale="92500" lnSpcReduction="20000"/>
          </a:bodyPr>
          <a:lstStyle/>
          <a:p>
            <a:pPr marL="0" indent="0" fontAlgn="auto">
              <a:spcAft>
                <a:spcPts val="0"/>
              </a:spcAft>
              <a:buNone/>
              <a:defRPr/>
            </a:pPr>
            <a:endParaRPr lang="pl-PL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pl-PL" b="1" dirty="0">
                <a:solidFill>
                  <a:schemeClr val="tx1"/>
                </a:solidFill>
              </a:rPr>
              <a:t>Liceum Ogólnokształcące                          		Studia wyższe </a:t>
            </a:r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pl-PL" b="1" dirty="0">
                <a:solidFill>
                  <a:schemeClr val="tx1"/>
                </a:solidFill>
              </a:rPr>
              <a:t>								Szkoła policealna </a:t>
            </a:r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endParaRPr lang="pl-PL" b="1" dirty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pl-PL" b="1" dirty="0">
                <a:solidFill>
                  <a:schemeClr val="tx1"/>
                </a:solidFill>
              </a:rPr>
              <a:t>Technikum 						Praca zawodowa </a:t>
            </a:r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pl-PL" b="1" dirty="0">
                <a:solidFill>
                  <a:schemeClr val="tx1"/>
                </a:solidFill>
              </a:rPr>
              <a:t>								Studia wyższe </a:t>
            </a:r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pl-PL" b="1" dirty="0">
                <a:solidFill>
                  <a:schemeClr val="tx1"/>
                </a:solidFill>
              </a:rPr>
              <a:t>								Szkoła policealna </a:t>
            </a:r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endParaRPr lang="pl-PL" b="1" dirty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pl-PL" b="1" dirty="0">
                <a:solidFill>
                  <a:schemeClr val="tx1"/>
                </a:solidFill>
              </a:rPr>
              <a:t>Branżowa Szkoła I stopnia                             </a:t>
            </a:r>
            <a:r>
              <a:rPr lang="pl-PL" b="1" dirty="0"/>
              <a:t> 		</a:t>
            </a:r>
            <a:r>
              <a:rPr lang="pl-PL" b="1" dirty="0">
                <a:solidFill>
                  <a:schemeClr val="tx1"/>
                </a:solidFill>
              </a:rPr>
              <a:t>Branżowa Szkoła II stopnia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pl-PL" b="1" dirty="0">
                <a:solidFill>
                  <a:schemeClr val="tx1"/>
                </a:solidFill>
              </a:rPr>
              <a:t>                                                                               		Liceum Ogólnokształcące                      </a:t>
            </a:r>
            <a:br>
              <a:rPr lang="pl-PL" b="1" dirty="0">
                <a:solidFill>
                  <a:schemeClr val="tx1"/>
                </a:solidFill>
              </a:rPr>
            </a:br>
            <a:r>
              <a:rPr lang="pl-PL" b="1" dirty="0">
                <a:solidFill>
                  <a:schemeClr val="tx1"/>
                </a:solidFill>
              </a:rPr>
              <a:t>                                                                			dla dorosłych kl. II</a:t>
            </a:r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pl-PL" b="1" dirty="0">
                <a:solidFill>
                  <a:schemeClr val="tx1"/>
                </a:solidFill>
              </a:rPr>
              <a:t>								Praca zawodowa</a:t>
            </a:r>
          </a:p>
        </p:txBody>
      </p:sp>
      <p:cxnSp>
        <p:nvCxnSpPr>
          <p:cNvPr id="6" name="Łącznik prosty ze strzałką 5"/>
          <p:cNvCxnSpPr>
            <a:cxnSpLocks/>
          </p:cNvCxnSpPr>
          <p:nvPr/>
        </p:nvCxnSpPr>
        <p:spPr>
          <a:xfrm>
            <a:off x="4293674" y="2474472"/>
            <a:ext cx="3090862" cy="369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Łącznik prosty ze strzałką 7"/>
          <p:cNvCxnSpPr>
            <a:cxnSpLocks/>
          </p:cNvCxnSpPr>
          <p:nvPr/>
        </p:nvCxnSpPr>
        <p:spPr>
          <a:xfrm>
            <a:off x="4293674" y="2474472"/>
            <a:ext cx="3090862" cy="3876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Łącznik prosty ze strzałką 9"/>
          <p:cNvCxnSpPr>
            <a:cxnSpLocks/>
          </p:cNvCxnSpPr>
          <p:nvPr/>
        </p:nvCxnSpPr>
        <p:spPr>
          <a:xfrm flipV="1">
            <a:off x="2169994" y="3606650"/>
            <a:ext cx="4497649" cy="1398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Łącznik prosty ze strzałką 12"/>
          <p:cNvCxnSpPr>
            <a:cxnSpLocks/>
          </p:cNvCxnSpPr>
          <p:nvPr/>
        </p:nvCxnSpPr>
        <p:spPr>
          <a:xfrm>
            <a:off x="2361063" y="3774400"/>
            <a:ext cx="4306580" cy="2174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Łącznik prosty ze strzałką 14"/>
          <p:cNvCxnSpPr>
            <a:cxnSpLocks/>
          </p:cNvCxnSpPr>
          <p:nvPr/>
        </p:nvCxnSpPr>
        <p:spPr>
          <a:xfrm>
            <a:off x="2169994" y="3776039"/>
            <a:ext cx="4487981" cy="6642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Łącznik prosty ze strzałką 16"/>
          <p:cNvCxnSpPr>
            <a:cxnSpLocks/>
          </p:cNvCxnSpPr>
          <p:nvPr/>
        </p:nvCxnSpPr>
        <p:spPr>
          <a:xfrm>
            <a:off x="4180463" y="5351054"/>
            <a:ext cx="3356282" cy="4230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Łącznik prosty ze strzałką 18"/>
          <p:cNvCxnSpPr>
            <a:cxnSpLocks/>
          </p:cNvCxnSpPr>
          <p:nvPr/>
        </p:nvCxnSpPr>
        <p:spPr>
          <a:xfrm>
            <a:off x="4243526" y="5351054"/>
            <a:ext cx="3293219" cy="9703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Łącznik prosty ze strzałką 4"/>
          <p:cNvCxnSpPr>
            <a:cxnSpLocks/>
          </p:cNvCxnSpPr>
          <p:nvPr/>
        </p:nvCxnSpPr>
        <p:spPr>
          <a:xfrm flipV="1">
            <a:off x="4111690" y="5351053"/>
            <a:ext cx="3493827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Tytuł 1"/>
          <p:cNvSpPr>
            <a:spLocks noGrp="1"/>
          </p:cNvSpPr>
          <p:nvPr>
            <p:ph type="title"/>
          </p:nvPr>
        </p:nvSpPr>
        <p:spPr>
          <a:xfrm>
            <a:off x="859809" y="333379"/>
            <a:ext cx="10604310" cy="4206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pl-PL" altLang="pl-PL" b="1" i="1" dirty="0">
                <a:solidFill>
                  <a:schemeClr val="accent3">
                    <a:lumMod val="75000"/>
                  </a:schemeClr>
                </a:solidFill>
                <a:latin typeface="+mn-lt"/>
              </a:rPr>
              <a:t> </a:t>
            </a:r>
            <a:r>
              <a:rPr lang="pl-PL" altLang="pl-PL" b="1" i="1" dirty="0">
                <a:solidFill>
                  <a:srgbClr val="002060"/>
                </a:solidFill>
                <a:latin typeface="+mn-lt"/>
              </a:rPr>
              <a:t> </a:t>
            </a:r>
            <a:endParaRPr lang="pl-PL" altLang="pl-PL" sz="2400" b="1" i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45661" y="1978925"/>
            <a:ext cx="11409528" cy="4545700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endParaRPr lang="pl-PL" sz="1500" b="1" dirty="0">
              <a:solidFill>
                <a:schemeClr val="tx1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pl-PL" sz="2800" b="1" i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pl-PL" sz="2600" b="1" i="1" dirty="0">
                <a:solidFill>
                  <a:srgbClr val="0070C0"/>
                </a:solidFill>
                <a:latin typeface="Calibri" panose="020F0502020204030204" pitchFamily="34" charset="0"/>
              </a:rPr>
              <a:t>Nauka trwa 4 lata </a:t>
            </a:r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pl-PL" sz="2600" b="1" i="1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pl-PL" sz="2600" b="1" dirty="0">
                <a:solidFill>
                  <a:schemeClr val="tx1"/>
                </a:solidFill>
                <a:latin typeface="Calibri" panose="020F0502020204030204" pitchFamily="34" charset="0"/>
              </a:rPr>
              <a:t>Umożliwia uzyskanie świadectwa dojrzałości po zdaniu egzaminu maturalnego</a:t>
            </a:r>
            <a:endParaRPr lang="pl-PL" sz="2600" b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pl-PL" sz="2600" b="1" dirty="0">
                <a:solidFill>
                  <a:schemeClr val="tx1"/>
                </a:solidFill>
                <a:latin typeface="Calibri" panose="020F0502020204030204" pitchFamily="34" charset="0"/>
              </a:rPr>
              <a:t> Liczba godzin wybranych  przedmiotów realizowanych na poziomie rozszerzonym </a:t>
            </a:r>
            <a:br>
              <a:rPr lang="pl-PL" sz="2600" b="1" dirty="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pl-PL" sz="2600" b="1" dirty="0">
                <a:solidFill>
                  <a:schemeClr val="tx1"/>
                </a:solidFill>
                <a:latin typeface="Calibri" panose="020F0502020204030204" pitchFamily="34" charset="0"/>
              </a:rPr>
              <a:t> (22 w cyklu)</a:t>
            </a:r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pl-PL" sz="2600" b="1" dirty="0">
                <a:solidFill>
                  <a:schemeClr val="tx1"/>
                </a:solidFill>
                <a:latin typeface="Calibri" panose="020F0502020204030204" pitchFamily="34" charset="0"/>
              </a:rPr>
              <a:t>Przedmiot/przedmioty  dodatkowy/e zdawany/e na egzaminie maturalnym, jako  warunek rekrutacji na studia wyższe  </a:t>
            </a:r>
          </a:p>
          <a:p>
            <a:pPr marL="0" indent="0" eaLnBrk="1" fontAlgn="auto" hangingPunct="1">
              <a:spcAft>
                <a:spcPts val="0"/>
              </a:spcAft>
              <a:buClr>
                <a:srgbClr val="A53010"/>
              </a:buClr>
              <a:buNone/>
              <a:defRPr/>
            </a:pPr>
            <a:endParaRPr lang="pl-PL" sz="2600" dirty="0">
              <a:latin typeface="Calibri" panose="020F0502020204030204" pitchFamily="34" charset="0"/>
            </a:endParaRPr>
          </a:p>
          <a:p>
            <a:pPr marL="0" indent="0" algn="just">
              <a:buClr>
                <a:srgbClr val="A53010"/>
              </a:buClr>
              <a:buNone/>
              <a:defRPr/>
            </a:pPr>
            <a:r>
              <a:rPr lang="pl-PL" sz="2600" i="1" dirty="0">
                <a:latin typeface="Calibri" panose="020F0502020204030204" pitchFamily="34" charset="0"/>
              </a:rPr>
              <a:t>(Młody człowiek powinien wybierać profil klasy w liceum ze względu na swoje </a:t>
            </a:r>
            <a:r>
              <a:rPr lang="pl-PL" sz="2600" i="1" dirty="0">
                <a:solidFill>
                  <a:prstClr val="black"/>
                </a:solidFill>
                <a:latin typeface="Calibri" panose="020F0502020204030204" pitchFamily="34" charset="0"/>
              </a:rPr>
              <a:t>zainteresowania oraz plany związane z dalszą edukacją po zakończeniu nauki w szkole. Ważne jest, aby przedmioty, które wybierze w zakresie rozszerzonym były realizowane pod kątem rekrutacji na studia wyższe)</a:t>
            </a:r>
            <a:endParaRPr lang="pl-PL" sz="2600" i="1" dirty="0">
              <a:latin typeface="Calibri" panose="020F050202020403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Clr>
                <a:srgbClr val="A53010"/>
              </a:buClr>
              <a:buNone/>
              <a:defRPr/>
            </a:pPr>
            <a:r>
              <a:rPr lang="pl-PL" sz="2800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pl-PL" sz="28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pl-PL" sz="2800" dirty="0">
                <a:solidFill>
                  <a:schemeClr val="accent2">
                    <a:lumMod val="75000"/>
                  </a:schemeClr>
                </a:solidFill>
              </a:rPr>
              <a:t> </a:t>
            </a:r>
          </a:p>
        </p:txBody>
      </p:sp>
      <p:pic>
        <p:nvPicPr>
          <p:cNvPr id="2" name="Obraz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1147" y="753979"/>
            <a:ext cx="8912986" cy="1422779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02" name="Picture 2" descr="C:\Users\Lulio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80737" y="325438"/>
            <a:ext cx="2428875" cy="188595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03" name="Tytuł 1"/>
          <p:cNvSpPr>
            <a:spLocks noGrp="1"/>
          </p:cNvSpPr>
          <p:nvPr>
            <p:ph type="title"/>
          </p:nvPr>
        </p:nvSpPr>
        <p:spPr>
          <a:xfrm>
            <a:off x="1023582" y="19050"/>
            <a:ext cx="9034818" cy="1249363"/>
          </a:xfrm>
        </p:spPr>
        <p:txBody>
          <a:bodyPr/>
          <a:lstStyle/>
          <a:p>
            <a:pPr eaLnBrk="1" hangingPunct="1"/>
            <a:r>
              <a:rPr lang="pl-PL" altLang="pl-PL" b="1" i="1" dirty="0">
                <a:solidFill>
                  <a:srgbClr val="C00000"/>
                </a:solidFill>
                <a:latin typeface="+mn-lt"/>
              </a:rPr>
              <a:t>Świadectwo Dojrzałości </a:t>
            </a:r>
          </a:p>
        </p:txBody>
      </p:sp>
      <p:sp>
        <p:nvSpPr>
          <p:cNvPr id="14339" name="Symbol zastępczy zawartości 2"/>
          <p:cNvSpPr>
            <a:spLocks noGrp="1"/>
          </p:cNvSpPr>
          <p:nvPr>
            <p:ph idx="1"/>
          </p:nvPr>
        </p:nvSpPr>
        <p:spPr>
          <a:xfrm>
            <a:off x="464024" y="1268413"/>
            <a:ext cx="11300346" cy="5329237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pl-PL" sz="2400" b="1" dirty="0">
                <a:solidFill>
                  <a:srgbClr val="0070C0"/>
                </a:solidFill>
              </a:rPr>
              <a:t>PRZEDMIOTY OBOWIĄZKOWE – POZIOM PODSTAWOWY </a:t>
            </a:r>
            <a:endParaRPr lang="pl-PL" sz="2400" b="1" i="1" dirty="0">
              <a:solidFill>
                <a:srgbClr val="0070C0"/>
              </a:solidFill>
            </a:endParaRPr>
          </a:p>
          <a:p>
            <a:pPr marL="0" indent="0" eaLnBrk="1" hangingPunct="1">
              <a:buNone/>
              <a:defRPr/>
            </a:pPr>
            <a:r>
              <a:rPr lang="pl-PL" sz="2400" b="1" i="1" dirty="0">
                <a:solidFill>
                  <a:srgbClr val="0070C0"/>
                </a:solidFill>
              </a:rPr>
              <a:t>Egzaminy pisemne </a:t>
            </a:r>
          </a:p>
          <a:p>
            <a:pPr eaLnBrk="1" hangingPunct="1">
              <a:buFont typeface="Wingdings" panose="05000000000000000000" pitchFamily="2" charset="2"/>
              <a:buChar char="§"/>
              <a:defRPr/>
            </a:pPr>
            <a:r>
              <a:rPr lang="pl-PL" sz="2400" b="1" dirty="0">
                <a:solidFill>
                  <a:schemeClr val="tx1"/>
                </a:solidFill>
                <a:latin typeface="Calibri" panose="020F0502020204030204" pitchFamily="34" charset="0"/>
              </a:rPr>
              <a:t>Język polski </a:t>
            </a:r>
          </a:p>
          <a:p>
            <a:pPr eaLnBrk="1" hangingPunct="1">
              <a:buFont typeface="Wingdings" panose="05000000000000000000" pitchFamily="2" charset="2"/>
              <a:buChar char="§"/>
              <a:defRPr/>
            </a:pPr>
            <a:r>
              <a:rPr lang="pl-PL" sz="2400" b="1" dirty="0">
                <a:solidFill>
                  <a:schemeClr val="tx1"/>
                </a:solidFill>
                <a:latin typeface="Calibri" panose="020F0502020204030204" pitchFamily="34" charset="0"/>
              </a:rPr>
              <a:t>Matematyka </a:t>
            </a:r>
          </a:p>
          <a:p>
            <a:pPr eaLnBrk="1" hangingPunct="1">
              <a:buFont typeface="Wingdings" panose="05000000000000000000" pitchFamily="2" charset="2"/>
              <a:buChar char="§"/>
              <a:defRPr/>
            </a:pPr>
            <a:r>
              <a:rPr lang="pl-PL" sz="2400" b="1" dirty="0">
                <a:solidFill>
                  <a:schemeClr val="tx1"/>
                </a:solidFill>
                <a:latin typeface="Calibri" panose="020F0502020204030204" pitchFamily="34" charset="0"/>
              </a:rPr>
              <a:t>Język obcy  nowożytny </a:t>
            </a:r>
          </a:p>
          <a:p>
            <a:pPr marL="0" indent="0" eaLnBrk="1" hangingPunct="1">
              <a:buNone/>
              <a:defRPr/>
            </a:pPr>
            <a:r>
              <a:rPr lang="pl-PL" sz="2400" b="1" dirty="0">
                <a:solidFill>
                  <a:srgbClr val="0070C0"/>
                </a:solidFill>
              </a:rPr>
              <a:t>Egzaminy ustne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pl-PL" sz="2400" b="1" dirty="0">
                <a:solidFill>
                  <a:schemeClr val="tx1"/>
                </a:solidFill>
                <a:latin typeface="Calibri" panose="020F0502020204030204" pitchFamily="34" charset="0"/>
              </a:rPr>
              <a:t>Język polski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pl-PL" sz="2400" b="1" dirty="0">
                <a:solidFill>
                  <a:schemeClr val="tx1"/>
                </a:solidFill>
                <a:latin typeface="Calibri" panose="020F0502020204030204" pitchFamily="34" charset="0"/>
              </a:rPr>
              <a:t> J</a:t>
            </a:r>
            <a:r>
              <a:rPr lang="pl-PL" sz="2400" b="1" dirty="0">
                <a:solidFill>
                  <a:prstClr val="black"/>
                </a:solidFill>
                <a:latin typeface="Calibri" panose="020F0502020204030204" pitchFamily="34" charset="0"/>
              </a:rPr>
              <a:t>ęzyk obcy  nowożytny </a:t>
            </a:r>
            <a:endParaRPr lang="pl-PL" sz="2400" b="1" dirty="0">
              <a:solidFill>
                <a:schemeClr val="tx1"/>
              </a:solidFill>
              <a:latin typeface="+mj-lt"/>
            </a:endParaRPr>
          </a:p>
          <a:p>
            <a:pPr eaLnBrk="1" hangingPunct="1">
              <a:buFont typeface="Arial" charset="0"/>
              <a:buNone/>
              <a:defRPr/>
            </a:pPr>
            <a:endParaRPr lang="pl-PL" sz="2400" b="1" dirty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pPr>
              <a:buNone/>
              <a:defRPr/>
            </a:pPr>
            <a:r>
              <a:rPr lang="pl-PL" sz="2200" b="1" dirty="0">
                <a:solidFill>
                  <a:srgbClr val="0070C0"/>
                </a:solidFill>
                <a:latin typeface="Calibri" panose="020F0502020204030204" pitchFamily="34" charset="0"/>
              </a:rPr>
              <a:t>PRZEDMIOT DODATKOWY – POZIOM ROZSZERZONY</a:t>
            </a:r>
            <a:r>
              <a:rPr lang="pl-PL" sz="2400" b="1" dirty="0">
                <a:solidFill>
                  <a:srgbClr val="0070C0"/>
                </a:solidFill>
                <a:latin typeface="Calibri" panose="020F0502020204030204" pitchFamily="34" charset="0"/>
              </a:rPr>
              <a:t>  </a:t>
            </a:r>
            <a:r>
              <a:rPr lang="pl-PL" sz="2400" b="1" dirty="0">
                <a:solidFill>
                  <a:srgbClr val="FF0000"/>
                </a:solidFill>
                <a:latin typeface="Calibri" panose="020F0502020204030204" pitchFamily="34" charset="0"/>
              </a:rPr>
              <a:t>30 % 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pl-PL" sz="2400" i="1" dirty="0">
                <a:latin typeface="Calibri" panose="020F0502020204030204" pitchFamily="34" charset="0"/>
              </a:rPr>
              <a:t>(Żeby uzyskać Świadectwo Dojrzałości absolwent, który złożył deklarację maturalną musi zdać wszystkie egzaminy na poziomie 30%)</a:t>
            </a:r>
          </a:p>
          <a:p>
            <a:pPr eaLnBrk="1" hangingPunct="1">
              <a:buFont typeface="Arial" charset="0"/>
              <a:buNone/>
              <a:defRPr/>
            </a:pPr>
            <a:endParaRPr lang="pl-PL" sz="2000" b="1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eaLnBrk="1" hangingPunct="1">
              <a:buFont typeface="Arial" charset="0"/>
              <a:buNone/>
              <a:defRPr/>
            </a:pPr>
            <a:endParaRPr lang="pl-PL" dirty="0"/>
          </a:p>
          <a:p>
            <a:pPr eaLnBrk="1" hangingPunct="1">
              <a:defRPr/>
            </a:pPr>
            <a:endParaRPr lang="pl-PL" dirty="0"/>
          </a:p>
          <a:p>
            <a:pPr eaLnBrk="1" hangingPunct="1">
              <a:defRPr/>
            </a:pPr>
            <a:endParaRPr lang="pl-PL" dirty="0"/>
          </a:p>
        </p:txBody>
      </p:sp>
      <p:sp>
        <p:nvSpPr>
          <p:cNvPr id="4" name="Prostokąt 3"/>
          <p:cNvSpPr/>
          <p:nvPr/>
        </p:nvSpPr>
        <p:spPr>
          <a:xfrm>
            <a:off x="4439816" y="2517776"/>
            <a:ext cx="3592559" cy="1569660"/>
          </a:xfrm>
          <a:prstGeom prst="rect">
            <a:avLst/>
          </a:prstGeom>
          <a:noFill/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l">
              <a:rot lat="0" lon="0" rev="0"/>
            </a:lightRig>
          </a:scene3d>
          <a:sp3d z="-38100" extrusionH="38100" prstMaterial="clear">
            <a:bevelT w="260350" h="50800" prst="softRound"/>
            <a:bevelB prst="softRound"/>
          </a:sp3d>
        </p:spPr>
        <p:txBody>
          <a:bodyPr wrap="square">
            <a:sp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defTabSz="914400">
              <a:defRPr/>
            </a:pPr>
            <a:r>
              <a:rPr lang="pl-PL" sz="9600" b="1" dirty="0">
                <a:ln w="11430"/>
                <a:gradFill>
                  <a:gsLst>
                    <a:gs pos="0">
                      <a:srgbClr val="C0504D">
                        <a:tint val="70000"/>
                        <a:satMod val="245000"/>
                      </a:srgbClr>
                    </a:gs>
                    <a:gs pos="75000">
                      <a:srgbClr val="C0504D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C0504D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/>
                <a:cs typeface="Arial" panose="020B0604020202020204" pitchFamily="34" charset="0"/>
              </a:rPr>
              <a:t>30 %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Tytuł 1"/>
          <p:cNvSpPr>
            <a:spLocks noGrp="1"/>
          </p:cNvSpPr>
          <p:nvPr>
            <p:ph type="title"/>
          </p:nvPr>
        </p:nvSpPr>
        <p:spPr>
          <a:xfrm>
            <a:off x="341194" y="150126"/>
            <a:ext cx="11596923" cy="1146412"/>
          </a:xfrm>
        </p:spPr>
        <p:txBody>
          <a:bodyPr>
            <a:normAutofit fontScale="90000"/>
          </a:bodyPr>
          <a:lstStyle/>
          <a:p>
            <a:r>
              <a:rPr lang="pl-PL" altLang="pl-PL" b="1" i="1" dirty="0">
                <a:solidFill>
                  <a:srgbClr val="002060"/>
                </a:solidFill>
                <a:latin typeface="+mn-lt"/>
              </a:rPr>
              <a:t>Zadania dla ucznia klasy VIII wybierającego liceum </a:t>
            </a:r>
          </a:p>
        </p:txBody>
      </p:sp>
      <p:sp>
        <p:nvSpPr>
          <p:cNvPr id="108547" name="Symbol zastępczy zawartości 2"/>
          <p:cNvSpPr>
            <a:spLocks noGrp="1"/>
          </p:cNvSpPr>
          <p:nvPr>
            <p:ph idx="1"/>
          </p:nvPr>
        </p:nvSpPr>
        <p:spPr>
          <a:xfrm>
            <a:off x="341194" y="1192307"/>
            <a:ext cx="11509612" cy="5190564"/>
          </a:xfrm>
        </p:spPr>
        <p:txBody>
          <a:bodyPr>
            <a:normAutofit lnSpcReduction="10000"/>
          </a:bodyPr>
          <a:lstStyle/>
          <a:p>
            <a:pPr lvl="0">
              <a:buFont typeface="Wingdings" panose="05000000000000000000" pitchFamily="2" charset="2"/>
              <a:buChar char="§"/>
              <a:defRPr/>
            </a:pPr>
            <a:r>
              <a:rPr lang="pl-PL" sz="2400" b="1" dirty="0">
                <a:solidFill>
                  <a:prstClr val="black"/>
                </a:solidFill>
                <a:latin typeface="Calibri" panose="020F0502020204030204" pitchFamily="34" charset="0"/>
              </a:rPr>
              <a:t>Analiza oferty edukacyjnej wybranych szkół pod kątem preferowanych przedmiotów realizowanych na poziomie rozszerzonym </a:t>
            </a:r>
            <a:r>
              <a:rPr lang="pl-PL" sz="2400" i="1" dirty="0">
                <a:solidFill>
                  <a:prstClr val="black"/>
                </a:solidFill>
                <a:latin typeface="Calibri" panose="020F0502020204030204" pitchFamily="34" charset="0"/>
              </a:rPr>
              <a:t>(za pośrednictwem stron internetowych szkół)</a:t>
            </a:r>
          </a:p>
          <a:p>
            <a:pPr lvl="0">
              <a:buFont typeface="Wingdings" panose="05000000000000000000" pitchFamily="2" charset="2"/>
              <a:buChar char="§"/>
              <a:defRPr/>
            </a:pPr>
            <a:r>
              <a:rPr lang="pl-PL" sz="2400" b="1" dirty="0">
                <a:solidFill>
                  <a:prstClr val="black"/>
                </a:solidFill>
                <a:latin typeface="Calibri" panose="020F0502020204030204" pitchFamily="34" charset="0"/>
              </a:rPr>
              <a:t>Wskazanie potencjalnego kierunku studiów po ukończeniu liceum lub wyszukanie 3-4 kierunków studiów, które budzą Twoje zainteresowanie </a:t>
            </a:r>
          </a:p>
          <a:p>
            <a:pPr lvl="0">
              <a:buFont typeface="Wingdings" panose="05000000000000000000" pitchFamily="2" charset="2"/>
              <a:buChar char="§"/>
              <a:defRPr/>
            </a:pPr>
            <a:r>
              <a:rPr lang="pl-PL" sz="2400" b="1" dirty="0">
                <a:solidFill>
                  <a:prstClr val="black"/>
                </a:solidFill>
                <a:latin typeface="Calibri" panose="020F0502020204030204" pitchFamily="34" charset="0"/>
              </a:rPr>
              <a:t>Zapoznanie się z warunkami rekrutacji na wybrane kierunki studiów</a:t>
            </a:r>
          </a:p>
          <a:p>
            <a:pPr lvl="0">
              <a:buFont typeface="Wingdings" panose="05000000000000000000" pitchFamily="2" charset="2"/>
              <a:buChar char="§"/>
              <a:defRPr/>
            </a:pPr>
            <a:r>
              <a:rPr lang="pl-PL" sz="2400" b="1" dirty="0">
                <a:solidFill>
                  <a:prstClr val="black"/>
                </a:solidFill>
                <a:latin typeface="Calibri" panose="020F0502020204030204" pitchFamily="34" charset="0"/>
              </a:rPr>
              <a:t>Odpowiedź na pytanie ,,Czy wybrane przedmioty rozszerzone uwzględniane są podczas rekrutacji na wybrane kierunki?”</a:t>
            </a:r>
          </a:p>
          <a:p>
            <a:pPr marL="0" lvl="0" indent="0">
              <a:buNone/>
              <a:defRPr/>
            </a:pPr>
            <a:r>
              <a:rPr lang="pl-PL" sz="2400" b="1" dirty="0">
                <a:solidFill>
                  <a:prstClr val="black"/>
                </a:solidFill>
                <a:latin typeface="Calibri" panose="020F0502020204030204" pitchFamily="34" charset="0"/>
              </a:rPr>
              <a:t>oraz</a:t>
            </a:r>
          </a:p>
          <a:p>
            <a:pPr marL="0" lvl="0" indent="0">
              <a:buNone/>
              <a:defRPr/>
            </a:pPr>
            <a:r>
              <a:rPr lang="pl-PL" sz="2400" b="1" dirty="0">
                <a:solidFill>
                  <a:srgbClr val="C00000"/>
                </a:solidFill>
                <a:latin typeface="Calibri" panose="020F0502020204030204" pitchFamily="34" charset="0"/>
              </a:rPr>
              <a:t>Sprawdzenie listy przedmiotów uwzględnianych przy rekrutacji  do wybranej klasy, wybranego liceum </a:t>
            </a:r>
            <a:r>
              <a:rPr lang="pl-PL" sz="2400" i="1" dirty="0">
                <a:solidFill>
                  <a:srgbClr val="C00000"/>
                </a:solidFill>
                <a:latin typeface="Calibri" panose="020F0502020204030204" pitchFamily="34" charset="0"/>
              </a:rPr>
              <a:t>(4 przedmioty, z których oceny będą punktowane przy rekrutacji)</a:t>
            </a:r>
          </a:p>
          <a:p>
            <a:pPr marL="0" lvl="0" indent="0">
              <a:buNone/>
              <a:defRPr/>
            </a:pPr>
            <a:endParaRPr lang="pl-PL" sz="2400" b="1" dirty="0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pPr marL="0" lvl="0" indent="0">
              <a:buNone/>
              <a:defRPr/>
            </a:pPr>
            <a:r>
              <a:rPr lang="pl-PL" sz="2400" b="1" dirty="0">
                <a:solidFill>
                  <a:srgbClr val="C00000"/>
                </a:solidFill>
                <a:latin typeface="Calibri" panose="020F0502020204030204" pitchFamily="34" charset="0"/>
              </a:rPr>
              <a:t> </a:t>
            </a:r>
            <a:endParaRPr lang="pl-PL" sz="2400" b="1" dirty="0" smtClean="0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pPr marL="0" lvl="0" indent="0">
              <a:buNone/>
              <a:defRPr/>
            </a:pPr>
            <a:r>
              <a:rPr lang="pl-PL" sz="24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Systematyczna </a:t>
            </a:r>
            <a:r>
              <a:rPr lang="pl-PL" sz="2400" b="1" dirty="0">
                <a:solidFill>
                  <a:srgbClr val="C00000"/>
                </a:solidFill>
                <a:latin typeface="Calibri" panose="020F0502020204030204" pitchFamily="34" charset="0"/>
              </a:rPr>
              <a:t>praca, aby osiągnąć jak najlepsze wyniki z tych </a:t>
            </a:r>
            <a:r>
              <a:rPr lang="pl-PL" sz="24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przedmiotów. </a:t>
            </a:r>
            <a:endParaRPr lang="pl-PL" sz="2400" b="1" dirty="0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pPr lvl="0">
              <a:buFont typeface="Wingdings" panose="05000000000000000000" pitchFamily="2" charset="2"/>
              <a:buChar char="§"/>
              <a:defRPr/>
            </a:pPr>
            <a:endParaRPr lang="pl-PL" sz="2400" b="1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marL="0" lvl="0" indent="0">
              <a:buNone/>
              <a:defRPr/>
            </a:pPr>
            <a:endParaRPr lang="pl-PL" sz="2400" b="1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lvl="0">
              <a:buFont typeface="Wingdings" panose="05000000000000000000" pitchFamily="2" charset="2"/>
              <a:buChar char="§"/>
              <a:defRPr/>
            </a:pPr>
            <a:endParaRPr lang="pl-PL" sz="2400" b="1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2" name="Strzałka: w dół 1">
            <a:extLst>
              <a:ext uri="{FF2B5EF4-FFF2-40B4-BE49-F238E27FC236}">
                <a16:creationId xmlns:a16="http://schemas.microsoft.com/office/drawing/2014/main" id="{9CC3D603-9359-4DAB-B7DC-F27918ACB3DB}"/>
              </a:ext>
            </a:extLst>
          </p:cNvPr>
          <p:cNvSpPr/>
          <p:nvPr/>
        </p:nvSpPr>
        <p:spPr>
          <a:xfrm>
            <a:off x="4625788" y="5036244"/>
            <a:ext cx="403412" cy="564775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963355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7" name="Symbol zastępczy zawartości 2"/>
          <p:cNvSpPr>
            <a:spLocks noGrp="1"/>
          </p:cNvSpPr>
          <p:nvPr>
            <p:ph idx="1"/>
          </p:nvPr>
        </p:nvSpPr>
        <p:spPr>
          <a:xfrm>
            <a:off x="504967" y="1296538"/>
            <a:ext cx="11229833" cy="5561464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150000"/>
              </a:lnSpc>
              <a:buNone/>
            </a:pPr>
            <a:r>
              <a:rPr lang="pl-PL" altLang="pl-PL" sz="2400" b="1" dirty="0">
                <a:solidFill>
                  <a:srgbClr val="0070C0"/>
                </a:solidFill>
                <a:latin typeface="Calibri" panose="020F0502020204030204" pitchFamily="34" charset="0"/>
              </a:rPr>
              <a:t>Technikum – nauka trwa 5 lat</a:t>
            </a:r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pl-PL" altLang="pl-PL" sz="2400" b="1" dirty="0">
                <a:solidFill>
                  <a:schemeClr val="tx1"/>
                </a:solidFill>
                <a:latin typeface="Calibri" panose="020F0502020204030204" pitchFamily="34" charset="0"/>
              </a:rPr>
              <a:t> Umożliwia uzyskanie </a:t>
            </a:r>
            <a:r>
              <a:rPr lang="pl-PL" altLang="pl-PL" sz="24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dyplomu potwierdzającego kwalifikacje zawodowe  po </a:t>
            </a:r>
            <a:r>
              <a:rPr lang="pl-PL" altLang="pl-PL" sz="2400" b="1" dirty="0">
                <a:solidFill>
                  <a:schemeClr val="tx1"/>
                </a:solidFill>
                <a:latin typeface="Calibri" panose="020F0502020204030204" pitchFamily="34" charset="0"/>
              </a:rPr>
              <a:t>zdaniu </a:t>
            </a:r>
            <a:r>
              <a:rPr lang="pl-PL" altLang="pl-PL" sz="24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 egzaminu potwierdzającego kwalifikacje w </a:t>
            </a:r>
            <a:r>
              <a:rPr lang="pl-PL" altLang="pl-PL" sz="2400" b="1" dirty="0">
                <a:solidFill>
                  <a:schemeClr val="tx1"/>
                </a:solidFill>
                <a:latin typeface="Calibri" panose="020F0502020204030204" pitchFamily="34" charset="0"/>
              </a:rPr>
              <a:t>danym zawodzie oraz świadectwa dojrzałości po zdaniu egzaminu maturalnego.</a:t>
            </a:r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pl-PL" altLang="pl-PL" sz="2400" b="1" dirty="0">
                <a:solidFill>
                  <a:schemeClr val="tx1"/>
                </a:solidFill>
                <a:latin typeface="Calibri" panose="020F0502020204030204" pitchFamily="34" charset="0"/>
              </a:rPr>
              <a:t> Liczba kwalifikacji w zawodzie   =  liczba zdawanych egzaminów</a:t>
            </a:r>
            <a:br>
              <a:rPr lang="pl-PL" altLang="pl-PL" sz="2400" b="1" dirty="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pl-PL" altLang="pl-PL" sz="2400" b="1" dirty="0">
                <a:solidFill>
                  <a:schemeClr val="tx1"/>
                </a:solidFill>
                <a:latin typeface="Calibri" panose="020F0502020204030204" pitchFamily="34" charset="0"/>
              </a:rPr>
              <a:t>  </a:t>
            </a:r>
            <a:r>
              <a:rPr lang="pl-PL" altLang="pl-PL" sz="2400" b="1" dirty="0">
                <a:solidFill>
                  <a:srgbClr val="FF0000"/>
                </a:solidFill>
                <a:latin typeface="Calibri" panose="020F0502020204030204" pitchFamily="34" charset="0"/>
              </a:rPr>
              <a:t> (część pisemna 50 %,część praktyczna 75 %)</a:t>
            </a: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l-PL" altLang="pl-PL" sz="2400" b="1" dirty="0">
                <a:solidFill>
                  <a:schemeClr val="tx1"/>
                </a:solidFill>
                <a:latin typeface="Calibri" panose="020F0502020204030204" pitchFamily="34" charset="0"/>
              </a:rPr>
              <a:t>Przygotowanie do egzaminu maturalnego </a:t>
            </a:r>
            <a:r>
              <a:rPr lang="pl-PL" altLang="pl-PL" sz="2400" b="1" dirty="0">
                <a:solidFill>
                  <a:srgbClr val="FF0000"/>
                </a:solidFill>
                <a:latin typeface="Calibri" panose="020F0502020204030204" pitchFamily="34" charset="0"/>
              </a:rPr>
              <a:t>(nowe zasady egzaminu !)</a:t>
            </a: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l-PL" altLang="pl-PL" sz="2400" b="1" dirty="0">
                <a:solidFill>
                  <a:schemeClr val="tx1"/>
                </a:solidFill>
                <a:latin typeface="Calibri" panose="020F0502020204030204" pitchFamily="34" charset="0"/>
              </a:rPr>
              <a:t> Przygotowanie do wejścia na rynek pracy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pl-PL" altLang="pl-PL" sz="2400" i="1" dirty="0">
                <a:latin typeface="Calibri" panose="020F0502020204030204" pitchFamily="34" charset="0"/>
              </a:rPr>
              <a:t>(Młody człowiek powinien poznać czynności zawodowe w wybranym zawodzie, specyfikę pracy, informacje na temat kwalifikacji w zawodzie oraz perspektywy na rynku pracy) </a:t>
            </a:r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365125"/>
            <a:ext cx="8061158" cy="1188823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02" name="Picture 2" descr="C:\Users\Lulio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80737" y="325438"/>
            <a:ext cx="2428875" cy="188595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03" name="Tytuł 1"/>
          <p:cNvSpPr>
            <a:spLocks noGrp="1"/>
          </p:cNvSpPr>
          <p:nvPr>
            <p:ph type="title"/>
          </p:nvPr>
        </p:nvSpPr>
        <p:spPr>
          <a:xfrm>
            <a:off x="1023582" y="19050"/>
            <a:ext cx="9034818" cy="103878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pl-PL" altLang="pl-PL" b="1" i="1" dirty="0">
                <a:solidFill>
                  <a:srgbClr val="C00000"/>
                </a:solidFill>
                <a:latin typeface="+mn-lt"/>
              </a:rPr>
              <a:t>Świadectwo Dojrzałości – po technikum  </a:t>
            </a:r>
          </a:p>
        </p:txBody>
      </p:sp>
      <p:sp>
        <p:nvSpPr>
          <p:cNvPr id="14339" name="Symbol zastępczy zawartości 2"/>
          <p:cNvSpPr>
            <a:spLocks noGrp="1"/>
          </p:cNvSpPr>
          <p:nvPr>
            <p:ph idx="1"/>
          </p:nvPr>
        </p:nvSpPr>
        <p:spPr>
          <a:xfrm>
            <a:off x="464023" y="1192306"/>
            <a:ext cx="11243883" cy="5405344"/>
          </a:xfrm>
        </p:spPr>
        <p:txBody>
          <a:bodyPr>
            <a:normAutofit fontScale="92500" lnSpcReduction="10000"/>
          </a:bodyPr>
          <a:lstStyle/>
          <a:p>
            <a:pPr marL="0" indent="0" eaLnBrk="1" hangingPunct="1">
              <a:buNone/>
              <a:defRPr/>
            </a:pPr>
            <a:r>
              <a:rPr lang="pl-PL" sz="2400" b="1" dirty="0">
                <a:solidFill>
                  <a:srgbClr val="0070C0"/>
                </a:solidFill>
              </a:rPr>
              <a:t>PRZEDMIOTY OBOWIĄZKOWE – POZIOM PODSTAWOWY </a:t>
            </a:r>
          </a:p>
          <a:p>
            <a:pPr marL="0" indent="0" eaLnBrk="1" hangingPunct="1">
              <a:buNone/>
              <a:defRPr/>
            </a:pPr>
            <a:r>
              <a:rPr lang="pl-PL" sz="2400" b="1" dirty="0">
                <a:solidFill>
                  <a:srgbClr val="0070C0"/>
                </a:solidFill>
              </a:rPr>
              <a:t>Egzaminy pisemne </a:t>
            </a:r>
          </a:p>
          <a:p>
            <a:pPr eaLnBrk="1" hangingPunct="1">
              <a:buFont typeface="Wingdings" panose="05000000000000000000" pitchFamily="2" charset="2"/>
              <a:buChar char="§"/>
              <a:defRPr/>
            </a:pPr>
            <a:r>
              <a:rPr lang="pl-PL" sz="2400" b="1" dirty="0">
                <a:solidFill>
                  <a:schemeClr val="tx1"/>
                </a:solidFill>
                <a:latin typeface="Calibri" panose="020F0502020204030204" pitchFamily="34" charset="0"/>
              </a:rPr>
              <a:t>Język polski </a:t>
            </a:r>
          </a:p>
          <a:p>
            <a:pPr eaLnBrk="1" hangingPunct="1">
              <a:buFont typeface="Wingdings" panose="05000000000000000000" pitchFamily="2" charset="2"/>
              <a:buChar char="§"/>
              <a:defRPr/>
            </a:pPr>
            <a:r>
              <a:rPr lang="pl-PL" sz="2400" b="1" dirty="0">
                <a:solidFill>
                  <a:schemeClr val="tx1"/>
                </a:solidFill>
                <a:latin typeface="Calibri" panose="020F0502020204030204" pitchFamily="34" charset="0"/>
              </a:rPr>
              <a:t>Matematyka </a:t>
            </a:r>
          </a:p>
          <a:p>
            <a:pPr eaLnBrk="1" hangingPunct="1">
              <a:buFont typeface="Wingdings" panose="05000000000000000000" pitchFamily="2" charset="2"/>
              <a:buChar char="§"/>
              <a:defRPr/>
            </a:pPr>
            <a:r>
              <a:rPr lang="pl-PL" sz="2400" b="1" dirty="0">
                <a:solidFill>
                  <a:schemeClr val="tx1"/>
                </a:solidFill>
                <a:latin typeface="Calibri" panose="020F0502020204030204" pitchFamily="34" charset="0"/>
              </a:rPr>
              <a:t>Język obcy  nowożytny </a:t>
            </a:r>
          </a:p>
          <a:p>
            <a:pPr marL="0" indent="0" eaLnBrk="1" hangingPunct="1">
              <a:buNone/>
              <a:defRPr/>
            </a:pPr>
            <a:r>
              <a:rPr lang="pl-PL" sz="2400" b="1" dirty="0">
                <a:solidFill>
                  <a:srgbClr val="0070C0"/>
                </a:solidFill>
              </a:rPr>
              <a:t>Egzaminy ustne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pl-PL" sz="2400" b="1" dirty="0">
                <a:solidFill>
                  <a:schemeClr val="tx1"/>
                </a:solidFill>
                <a:latin typeface="Calibri" panose="020F0502020204030204" pitchFamily="34" charset="0"/>
              </a:rPr>
              <a:t>Język polski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pl-PL" sz="24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J</a:t>
            </a:r>
            <a:r>
              <a:rPr lang="pl-PL" sz="2400" b="1" dirty="0" smtClean="0">
                <a:solidFill>
                  <a:prstClr val="black"/>
                </a:solidFill>
                <a:latin typeface="Calibri" panose="020F0502020204030204" pitchFamily="34" charset="0"/>
              </a:rPr>
              <a:t>ęzyk </a:t>
            </a:r>
            <a:r>
              <a:rPr lang="pl-PL" sz="2400" b="1" dirty="0">
                <a:solidFill>
                  <a:prstClr val="black"/>
                </a:solidFill>
                <a:latin typeface="Calibri" panose="020F0502020204030204" pitchFamily="34" charset="0"/>
              </a:rPr>
              <a:t>obcy  nowożytny </a:t>
            </a:r>
            <a:endParaRPr lang="pl-PL" sz="2400" b="1" dirty="0">
              <a:solidFill>
                <a:schemeClr val="tx1"/>
              </a:solidFill>
              <a:latin typeface="+mj-lt"/>
            </a:endParaRPr>
          </a:p>
          <a:p>
            <a:pPr eaLnBrk="1" hangingPunct="1">
              <a:buFont typeface="Arial" charset="0"/>
              <a:buNone/>
              <a:defRPr/>
            </a:pPr>
            <a:endParaRPr lang="pl-PL" sz="2400" b="1" dirty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pPr eaLnBrk="1" hangingPunct="1">
              <a:buFont typeface="Arial" charset="0"/>
              <a:buNone/>
              <a:defRPr/>
            </a:pPr>
            <a:r>
              <a:rPr lang="pl-PL" sz="2400" b="1" dirty="0">
                <a:solidFill>
                  <a:srgbClr val="0070C0"/>
                </a:solidFill>
                <a:latin typeface="Calibri" panose="020F0502020204030204" pitchFamily="34" charset="0"/>
              </a:rPr>
              <a:t>PRZEDMIOT DODATKOWY – POZIOM ROZSZERZONY </a:t>
            </a:r>
            <a:r>
              <a:rPr lang="pl-PL" sz="2400" b="1" dirty="0">
                <a:solidFill>
                  <a:srgbClr val="FF0000"/>
                </a:solidFill>
                <a:latin typeface="Calibri" panose="020F0502020204030204" pitchFamily="34" charset="0"/>
              </a:rPr>
              <a:t>30 % lub </a:t>
            </a:r>
          </a:p>
          <a:p>
            <a:pPr>
              <a:buNone/>
              <a:defRPr/>
            </a:pPr>
            <a:r>
              <a:rPr lang="pl-PL" sz="2400" i="1" dirty="0">
                <a:latin typeface="Calibri" panose="020F0502020204030204" pitchFamily="34" charset="0"/>
              </a:rPr>
              <a:t>   (Posiadacz dyplomu potwierdzającego kwalifikacje zawodowe w zawodzie nauczanym </a:t>
            </a:r>
            <a:r>
              <a:rPr lang="pl-PL" sz="2400" i="1" dirty="0" smtClean="0">
                <a:latin typeface="Calibri" panose="020F0502020204030204" pitchFamily="34" charset="0"/>
              </a:rPr>
              <a:t/>
            </a:r>
            <a:br>
              <a:rPr lang="pl-PL" sz="2400" i="1" dirty="0" smtClean="0">
                <a:latin typeface="Calibri" panose="020F0502020204030204" pitchFamily="34" charset="0"/>
              </a:rPr>
            </a:br>
            <a:r>
              <a:rPr lang="pl-PL" sz="2400" i="1" dirty="0" smtClean="0">
                <a:latin typeface="Calibri" panose="020F0502020204030204" pitchFamily="34" charset="0"/>
              </a:rPr>
              <a:t>na </a:t>
            </a:r>
            <a:r>
              <a:rPr lang="pl-PL" sz="2400" i="1" dirty="0">
                <a:latin typeface="Calibri" panose="020F0502020204030204" pitchFamily="34" charset="0"/>
              </a:rPr>
              <a:t>poziomie technika może otrzymać </a:t>
            </a:r>
            <a:r>
              <a:rPr lang="pl-PL" sz="2400" i="1" dirty="0" smtClean="0">
                <a:latin typeface="Calibri" panose="020F0502020204030204" pitchFamily="34" charset="0"/>
              </a:rPr>
              <a:t>Świadectwo Dojrzałości po zdaniu </a:t>
            </a:r>
            <a:r>
              <a:rPr lang="pl-PL" sz="2400" i="1" dirty="0">
                <a:latin typeface="Calibri" panose="020F0502020204030204" pitchFamily="34" charset="0"/>
              </a:rPr>
              <a:t>egzaminu maturalnego </a:t>
            </a:r>
            <a:r>
              <a:rPr lang="pl-PL" sz="2400" i="1" dirty="0" smtClean="0">
                <a:latin typeface="Calibri" panose="020F0502020204030204" pitchFamily="34" charset="0"/>
              </a:rPr>
              <a:t>z </a:t>
            </a:r>
            <a:r>
              <a:rPr lang="pl-PL" sz="2400" i="1" dirty="0">
                <a:latin typeface="Calibri" panose="020F0502020204030204" pitchFamily="34" charset="0"/>
              </a:rPr>
              <a:t>przedmiotów </a:t>
            </a:r>
            <a:r>
              <a:rPr lang="pl-PL" sz="2400" i="1" dirty="0" smtClean="0">
                <a:latin typeface="Calibri" panose="020F0502020204030204" pitchFamily="34" charset="0"/>
              </a:rPr>
              <a:t>obowiązkowych  i zadeklarować, aby zamiast </a:t>
            </a:r>
            <a:r>
              <a:rPr lang="pl-PL" sz="2400" i="1" dirty="0">
                <a:latin typeface="Calibri" panose="020F0502020204030204" pitchFamily="34" charset="0"/>
              </a:rPr>
              <a:t>przedmiotu dodatkowego </a:t>
            </a:r>
            <a:r>
              <a:rPr lang="pl-PL" sz="2400" i="1" dirty="0" smtClean="0">
                <a:latin typeface="Calibri" panose="020F0502020204030204" pitchFamily="34" charset="0"/>
              </a:rPr>
              <a:t>zdawanego na poziomie rozszerzonym uwzględniono wynik </a:t>
            </a:r>
            <a:r>
              <a:rPr lang="pl-PL" sz="2400" i="1" dirty="0">
                <a:latin typeface="Calibri" panose="020F0502020204030204" pitchFamily="34" charset="0"/>
              </a:rPr>
              <a:t>egzaminów </a:t>
            </a:r>
            <a:r>
              <a:rPr lang="pl-PL" sz="2400" i="1" dirty="0" smtClean="0">
                <a:latin typeface="Calibri" panose="020F0502020204030204" pitchFamily="34" charset="0"/>
              </a:rPr>
              <a:t>potwierdzających kwalifikacje zawodowe)</a:t>
            </a:r>
            <a:endParaRPr lang="pl-PL" sz="2000" i="1" dirty="0">
              <a:latin typeface="Calibri" panose="020F0502020204030204" pitchFamily="34" charset="0"/>
            </a:endParaRPr>
          </a:p>
          <a:p>
            <a:pPr eaLnBrk="1" hangingPunct="1">
              <a:buFont typeface="Arial" charset="0"/>
              <a:buNone/>
              <a:defRPr/>
            </a:pPr>
            <a:endParaRPr lang="pl-PL" dirty="0"/>
          </a:p>
          <a:p>
            <a:pPr eaLnBrk="1" hangingPunct="1">
              <a:defRPr/>
            </a:pPr>
            <a:endParaRPr lang="pl-PL" dirty="0"/>
          </a:p>
          <a:p>
            <a:pPr eaLnBrk="1" hangingPunct="1">
              <a:defRPr/>
            </a:pPr>
            <a:endParaRPr lang="pl-PL" dirty="0"/>
          </a:p>
        </p:txBody>
      </p:sp>
      <p:sp>
        <p:nvSpPr>
          <p:cNvPr id="4" name="Prostokąt 3"/>
          <p:cNvSpPr/>
          <p:nvPr/>
        </p:nvSpPr>
        <p:spPr>
          <a:xfrm>
            <a:off x="4697506" y="2967334"/>
            <a:ext cx="2958354" cy="1569660"/>
          </a:xfrm>
          <a:prstGeom prst="rect">
            <a:avLst/>
          </a:prstGeom>
          <a:noFill/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l">
              <a:rot lat="0" lon="0" rev="0"/>
            </a:lightRig>
          </a:scene3d>
          <a:sp3d z="-38100" extrusionH="38100" prstMaterial="clear">
            <a:bevelT w="260350" h="50800" prst="softRound"/>
            <a:bevelB prst="softRound"/>
          </a:sp3d>
        </p:spPr>
        <p:txBody>
          <a:bodyPr wrap="square">
            <a:sp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9600" b="1" i="0" u="none" strike="noStrike" kern="1200" cap="none" spc="0" normalizeH="0" baseline="0" noProof="0" dirty="0">
                <a:ln w="11430"/>
                <a:gradFill>
                  <a:gsLst>
                    <a:gs pos="0">
                      <a:srgbClr val="C0504D">
                        <a:tint val="70000"/>
                        <a:satMod val="245000"/>
                      </a:srgbClr>
                    </a:gs>
                    <a:gs pos="75000">
                      <a:srgbClr val="C0504D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C0504D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30 %</a:t>
            </a:r>
          </a:p>
        </p:txBody>
      </p:sp>
    </p:spTree>
    <p:extLst>
      <p:ext uri="{BB962C8B-B14F-4D97-AF65-F5344CB8AC3E}">
        <p14:creationId xmlns:p14="http://schemas.microsoft.com/office/powerpoint/2010/main" val="24056659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5" name="Symbol zastępczy zawartości 2"/>
          <p:cNvSpPr>
            <a:spLocks noGrp="1"/>
          </p:cNvSpPr>
          <p:nvPr>
            <p:ph idx="1"/>
          </p:nvPr>
        </p:nvSpPr>
        <p:spPr>
          <a:xfrm>
            <a:off x="341194" y="1910687"/>
            <a:ext cx="11614245" cy="4613963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</a:pPr>
            <a:r>
              <a:rPr lang="pl-PL" altLang="pl-PL" sz="2400" b="1" dirty="0">
                <a:solidFill>
                  <a:srgbClr val="0070C0"/>
                </a:solidFill>
                <a:latin typeface="Calibri" panose="020F0502020204030204" pitchFamily="34" charset="0"/>
              </a:rPr>
              <a:t>Szkoła Branżowa I stopnia  - nauka trwa 3 lata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pl-PL" altLang="pl-PL" sz="2400" b="1" dirty="0">
                <a:solidFill>
                  <a:schemeClr val="tx1"/>
                </a:solidFill>
                <a:latin typeface="Calibri" panose="020F0502020204030204" pitchFamily="34" charset="0"/>
              </a:rPr>
              <a:t> Umożliwia uzyskanie dyplomu zawodowego po zdaniu egzaminu zawodowego w danym </a:t>
            </a:r>
            <a:br>
              <a:rPr lang="pl-PL" altLang="pl-PL" sz="2400" b="1" dirty="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pl-PL" altLang="pl-PL" sz="2400" b="1" dirty="0">
                <a:solidFill>
                  <a:schemeClr val="tx1"/>
                </a:solidFill>
                <a:latin typeface="Calibri" panose="020F0502020204030204" pitchFamily="34" charset="0"/>
              </a:rPr>
              <a:t>  zawodzie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pl-PL" altLang="pl-PL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Absolwent będzie miał wykształcenie zasadnicze branżowe (w zakresie jednej kwalifikacji)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altLang="pl-PL" sz="2400" b="1" u="sng" dirty="0">
                <a:solidFill>
                  <a:srgbClr val="000000"/>
                </a:solidFill>
                <a:latin typeface="Calibri" panose="020F0502020204030204" pitchFamily="34" charset="0"/>
              </a:rPr>
              <a:t>Absolwent będzie miał możliwość kontynuowania nauki w Szkole Branżowej II stopnia </a:t>
            </a:r>
            <a:br>
              <a:rPr lang="pl-PL" altLang="pl-PL" sz="2400" b="1" u="sng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pl-PL" altLang="pl-PL" sz="2400" b="1" u="sng" dirty="0">
                <a:solidFill>
                  <a:srgbClr val="000000"/>
                </a:solidFill>
                <a:latin typeface="Calibri" panose="020F0502020204030204" pitchFamily="34" charset="0"/>
              </a:rPr>
              <a:t>(2 </a:t>
            </a:r>
            <a:r>
              <a:rPr lang="pl-PL" altLang="pl-PL" sz="2400" b="1" u="sng" dirty="0" smtClean="0">
                <a:solidFill>
                  <a:srgbClr val="000000"/>
                </a:solidFill>
                <a:latin typeface="Calibri" panose="020F0502020204030204" pitchFamily="34" charset="0"/>
              </a:rPr>
              <a:t>lata) lub </a:t>
            </a:r>
            <a:r>
              <a:rPr lang="pl-PL" altLang="pl-PL" sz="2400" b="1" u="sng" dirty="0">
                <a:solidFill>
                  <a:srgbClr val="000000"/>
                </a:solidFill>
                <a:latin typeface="Calibri" panose="020F0502020204030204" pitchFamily="34" charset="0"/>
              </a:rPr>
              <a:t>w liceum </a:t>
            </a:r>
            <a:r>
              <a:rPr lang="pl-PL" altLang="pl-PL" sz="2400" b="1" u="sng" dirty="0" smtClean="0">
                <a:solidFill>
                  <a:srgbClr val="000000"/>
                </a:solidFill>
                <a:latin typeface="Calibri" panose="020F0502020204030204" pitchFamily="34" charset="0"/>
              </a:rPr>
              <a:t>ogólnokształcącym </a:t>
            </a:r>
            <a:r>
              <a:rPr lang="pl-PL" altLang="pl-PL" sz="2400" b="1" u="sng" dirty="0">
                <a:solidFill>
                  <a:srgbClr val="000000"/>
                </a:solidFill>
                <a:latin typeface="Calibri" panose="020F0502020204030204" pitchFamily="34" charset="0"/>
              </a:rPr>
              <a:t>dla dorosłych począwszy od klasy II. </a:t>
            </a:r>
            <a:r>
              <a:rPr lang="pl-PL" altLang="pl-PL" sz="2400" b="1" u="sng" dirty="0" smtClean="0">
                <a:solidFill>
                  <a:srgbClr val="000000"/>
                </a:solidFill>
                <a:latin typeface="Calibri" panose="020F0502020204030204" pitchFamily="34" charset="0"/>
              </a:rPr>
              <a:t/>
            </a:r>
            <a:br>
              <a:rPr lang="pl-PL" altLang="pl-PL" sz="2400" b="1" u="sng" dirty="0" smtClean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pl-PL" altLang="pl-PL" sz="24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Po ukończeniu w/w szkół może </a:t>
            </a:r>
            <a:r>
              <a:rPr lang="pl-PL" altLang="pl-PL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przystąpić do egzaminu </a:t>
            </a:r>
            <a:r>
              <a:rPr lang="pl-PL" altLang="pl-PL" sz="24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maturalnego.</a:t>
            </a:r>
            <a:endParaRPr lang="pl-PL" altLang="pl-PL" sz="24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pl-PL" altLang="pl-PL" sz="2400" b="1" dirty="0">
                <a:solidFill>
                  <a:schemeClr val="tx1"/>
                </a:solidFill>
                <a:latin typeface="Calibri" panose="020F0502020204030204" pitchFamily="34" charset="0"/>
              </a:rPr>
              <a:t> Przygotowanie do wejścia na rynek pracy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altLang="pl-PL" sz="2400" b="1" dirty="0">
                <a:solidFill>
                  <a:schemeClr val="tx1"/>
                </a:solidFill>
                <a:latin typeface="Calibri" panose="020F0502020204030204" pitchFamily="34" charset="0"/>
              </a:rPr>
              <a:t> Możliwość poszerzenia/uzupełnienia kwalifikacji zawodowych na Kwalifikacyjnych  </a:t>
            </a:r>
            <a:br>
              <a:rPr lang="pl-PL" altLang="pl-PL" sz="2400" b="1" dirty="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pl-PL" altLang="pl-PL" sz="2400" b="1" dirty="0">
                <a:solidFill>
                  <a:schemeClr val="tx1"/>
                </a:solidFill>
                <a:latin typeface="Calibri" panose="020F0502020204030204" pitchFamily="34" charset="0"/>
              </a:rPr>
              <a:t>  Kursach </a:t>
            </a:r>
            <a:r>
              <a:rPr lang="pl-PL" altLang="pl-PL" sz="24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Zawodowych.</a:t>
            </a:r>
            <a:endParaRPr lang="pl-PL" altLang="pl-PL" sz="2400" b="1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eaLnBrk="1" hangingPunct="1">
              <a:buFont typeface="Wingdings" panose="05000000000000000000" pitchFamily="2" charset="2"/>
              <a:buChar char="§"/>
            </a:pPr>
            <a:endParaRPr lang="pl-PL" altLang="pl-PL" sz="2400" b="1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eaLnBrk="1" hangingPunct="1">
              <a:buFont typeface="Wingdings" panose="05000000000000000000" pitchFamily="2" charset="2"/>
              <a:buChar char="§"/>
            </a:pPr>
            <a:endParaRPr lang="pl-PL" altLang="pl-PL" sz="2400" b="1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eaLnBrk="1" hangingPunct="1">
              <a:buFont typeface="Wingdings 3" panose="05040102010807070707" pitchFamily="18" charset="2"/>
              <a:buNone/>
            </a:pPr>
            <a:endParaRPr lang="pl-PL" altLang="pl-PL" sz="2400" dirty="0"/>
          </a:p>
          <a:p>
            <a:pPr eaLnBrk="1" hangingPunct="1"/>
            <a:endParaRPr lang="pl-PL" altLang="pl-PL" sz="1300" dirty="0"/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646" y="332019"/>
            <a:ext cx="7485238" cy="118882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1_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1064</TotalTime>
  <Words>1370</Words>
  <Application>Microsoft Office PowerPoint</Application>
  <PresentationFormat>Panoramiczny</PresentationFormat>
  <Paragraphs>172</Paragraphs>
  <Slides>18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18</vt:i4>
      </vt:variant>
    </vt:vector>
  </HeadingPairs>
  <TitlesOfParts>
    <vt:vector size="25" baseType="lpstr">
      <vt:lpstr>Arial</vt:lpstr>
      <vt:lpstr>Calibri</vt:lpstr>
      <vt:lpstr>Calibri Light</vt:lpstr>
      <vt:lpstr>Times New Roman</vt:lpstr>
      <vt:lpstr>Wingdings</vt:lpstr>
      <vt:lpstr>Wingdings 3</vt:lpstr>
      <vt:lpstr>1_Motyw pakietu Office</vt:lpstr>
      <vt:lpstr>Kryteria wyboru  szkoły ponadpodstawowej  z perspektywy  Rodzica /Opiekuna </vt:lpstr>
      <vt:lpstr>Prezentacja programu PowerPoint</vt:lpstr>
      <vt:lpstr>Co warto wiedzieć?</vt:lpstr>
      <vt:lpstr>  </vt:lpstr>
      <vt:lpstr>Świadectwo Dojrzałości </vt:lpstr>
      <vt:lpstr>Zadania dla ucznia klasy VIII wybierającego liceum </vt:lpstr>
      <vt:lpstr>Prezentacja programu PowerPoint</vt:lpstr>
      <vt:lpstr>Świadectwo Dojrzałości – po technikum  </vt:lpstr>
      <vt:lpstr>Prezentacja programu PowerPoint</vt:lpstr>
      <vt:lpstr>Klasyfikacja zawodów  szkolnictwa branżowego</vt:lpstr>
      <vt:lpstr>Klasyfikacja zawodów  szkolnictwa branżowego</vt:lpstr>
      <vt:lpstr>Przykładowe ścieżki kształcenia w zawodzie</vt:lpstr>
      <vt:lpstr>Zadania dla ucznia klasy VIII  wybierającego kształcenie branżowe </vt:lpstr>
      <vt:lpstr>Analiza kryteriów rekrutacji do szkół …</vt:lpstr>
      <vt:lpstr>Rekrutacja do szkół ponadpodstawowych 2021</vt:lpstr>
      <vt:lpstr>Gdzie szukać informacji?</vt:lpstr>
      <vt:lpstr>Pamiętajmy!!!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Rola rodziców/opiekunów  w podejmowaniu decyzji edukacyjnych  i zawodowych dziecka</dc:title>
  <dc:creator>Iwona Lipiec</dc:creator>
  <cp:lastModifiedBy>Sebastian Płonka</cp:lastModifiedBy>
  <cp:revision>71</cp:revision>
  <cp:lastPrinted>2021-02-24T09:00:38Z</cp:lastPrinted>
  <dcterms:created xsi:type="dcterms:W3CDTF">2020-02-29T12:10:05Z</dcterms:created>
  <dcterms:modified xsi:type="dcterms:W3CDTF">2021-02-25T11:23:00Z</dcterms:modified>
</cp:coreProperties>
</file>